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02" r:id="rId1"/>
    <p:sldMasterId id="2147483714" r:id="rId2"/>
    <p:sldMasterId id="2147483726" r:id="rId3"/>
    <p:sldMasterId id="2147483738" r:id="rId4"/>
  </p:sldMasterIdLst>
  <p:notesMasterIdLst>
    <p:notesMasterId r:id="rId32"/>
  </p:notesMasterIdLst>
  <p:sldIdLst>
    <p:sldId id="4247" r:id="rId5"/>
    <p:sldId id="4248" r:id="rId6"/>
    <p:sldId id="4257" r:id="rId7"/>
    <p:sldId id="4259" r:id="rId8"/>
    <p:sldId id="4261" r:id="rId9"/>
    <p:sldId id="4262" r:id="rId10"/>
    <p:sldId id="4260" r:id="rId11"/>
    <p:sldId id="4258" r:id="rId12"/>
    <p:sldId id="4263" r:id="rId13"/>
    <p:sldId id="4254" r:id="rId14"/>
    <p:sldId id="4255" r:id="rId15"/>
    <p:sldId id="4265" r:id="rId16"/>
    <p:sldId id="4231" r:id="rId17"/>
    <p:sldId id="4233" r:id="rId18"/>
    <p:sldId id="4232" r:id="rId19"/>
    <p:sldId id="4264" r:id="rId20"/>
    <p:sldId id="4234" r:id="rId21"/>
    <p:sldId id="4235" r:id="rId22"/>
    <p:sldId id="4236" r:id="rId23"/>
    <p:sldId id="4237" r:id="rId24"/>
    <p:sldId id="4238" r:id="rId25"/>
    <p:sldId id="4239" r:id="rId26"/>
    <p:sldId id="4241" r:id="rId27"/>
    <p:sldId id="4242" r:id="rId28"/>
    <p:sldId id="4243" r:id="rId29"/>
    <p:sldId id="4244" r:id="rId30"/>
    <p:sldId id="4245" r:id="rId31"/>
  </p:sldIdLst>
  <p:sldSz cx="12192000" cy="6858000"/>
  <p:notesSz cx="6858000" cy="9144000"/>
  <p:embeddedFontLst>
    <p:embeddedFont>
      <p:font typeface="Pangolin" panose="020B0604020202020204" charset="0"/>
      <p:regular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Roboto Black" panose="02000000000000000000" pitchFamily="2" charset="0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Roboto" panose="02000000000000000000" pitchFamily="2" charset="0"/>
      <p:regular r:id="rId41"/>
      <p:bold r:id="rId42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353"/>
    <a:srgbClr val="FFFFFF"/>
    <a:srgbClr val="FF8B8B"/>
    <a:srgbClr val="E0444B"/>
    <a:srgbClr val="D1232A"/>
    <a:srgbClr val="49C5CF"/>
    <a:srgbClr val="7DD6DD"/>
    <a:srgbClr val="2FAAB2"/>
    <a:srgbClr val="CA4132"/>
    <a:srgbClr val="C331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424" autoAdjust="0"/>
  </p:normalViewPr>
  <p:slideViewPr>
    <p:cSldViewPr snapToGrid="0">
      <p:cViewPr varScale="1">
        <p:scale>
          <a:sx n="61" d="100"/>
          <a:sy n="61" d="100"/>
        </p:scale>
        <p:origin x="7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7" d="100"/>
          <a:sy n="47" d="100"/>
        </p:scale>
        <p:origin x="2784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16/02/2024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cho HS thảo luận, phát biểu ý kiến các bạn khác bổ sung thêm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0960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Trong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, GV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xuyên</a:t>
            </a:r>
            <a:r>
              <a:rPr lang="en-US" dirty="0"/>
              <a:t> </a:t>
            </a:r>
            <a:r>
              <a:rPr lang="en-US" dirty="0" err="1"/>
              <a:t>khuyến</a:t>
            </a:r>
            <a:r>
              <a:rPr lang="en-US" dirty="0"/>
              <a:t> </a:t>
            </a:r>
            <a:r>
              <a:rPr lang="en-US" dirty="0" err="1"/>
              <a:t>khích</a:t>
            </a:r>
            <a:r>
              <a:rPr lang="en-US" dirty="0"/>
              <a:t> HS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0886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: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err="1"/>
              <a:t>hành</a:t>
            </a:r>
            <a:r>
              <a:rPr lang="en-US"/>
              <a:t> làm</a:t>
            </a:r>
            <a:r>
              <a:rPr lang="vi-VN"/>
              <a:t> </a:t>
            </a:r>
            <a:r>
              <a:rPr lang="en-US" smtClean="0"/>
              <a:t>mô</a:t>
            </a:r>
            <a:r>
              <a:rPr lang="en-US" baseline="0" smtClean="0"/>
              <a:t> hình thành phố hình 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6635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err="1"/>
              <a:t>sản</a:t>
            </a:r>
            <a:r>
              <a:rPr lang="en-US" baseline="0"/>
              <a:t> phẩm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06325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 ra ý tưởng của nhóm: nhóm sẽ xếp những hình gì? Cần sử dụng hình khối gì? Bao nhiêu khối hình mỗi loại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1881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 lựa chọn ý tưởng để thực hiện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0386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</a:t>
            </a:r>
            <a:r>
              <a:rPr lang="vi-VN" baseline="0"/>
              <a:t>hướng dẫn HS hoàn thiện phiếu số </a:t>
            </a:r>
            <a:r>
              <a:rPr lang="en-US" baseline="0" smtClean="0"/>
              <a:t>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0022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HS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,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,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bổ</a:t>
            </a:r>
            <a:r>
              <a:rPr lang="en-US" dirty="0"/>
              <a:t> sung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phiếu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6113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,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thắc</a:t>
            </a:r>
            <a:r>
              <a:rPr lang="en-US" dirty="0"/>
              <a:t> </a:t>
            </a:r>
            <a:r>
              <a:rPr lang="en-US" dirty="0" err="1"/>
              <a:t>mắc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ý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9579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thực hiện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4188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thực hiện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061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cho HS thảo luận, phát biểu ý kiến các bạn khác bổ sung thêm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900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</a:t>
            </a:r>
            <a:r>
              <a:rPr lang="en-US" baseline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1681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0559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HS trình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bày, thuyết minh sản phẩm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4499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baseline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thiệu sản phẩm theo gợi ý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1607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quanh</a:t>
            </a:r>
            <a:r>
              <a:rPr lang="en-US" dirty="0"/>
              <a:t> </a:t>
            </a:r>
            <a:r>
              <a:rPr lang="en-US" err="1"/>
              <a:t>xem</a:t>
            </a:r>
            <a:r>
              <a:rPr lang="en-US"/>
              <a:t> các sản</a:t>
            </a:r>
            <a:r>
              <a:rPr lang="en-US" baseline="0"/>
              <a:t> phẩm </a:t>
            </a:r>
            <a:r>
              <a:rPr lang="en-US"/>
              <a:t>của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err="1"/>
              <a:t>tặng</a:t>
            </a:r>
            <a:r>
              <a:rPr lang="en-US"/>
              <a:t> thêm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hơn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4536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644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cho HS thảo luận, phát biểu ý kiến các bạn khác bổ sung </a:t>
            </a:r>
            <a:r>
              <a:rPr lang="en-US" baseline="0" smtClean="0"/>
              <a:t>thêm. GV bấm vào ô số để hiện tên hình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716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cho HS thảo luận, phát biểu ý kiến các bạn khác bổ sung thêm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7164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1, cho HS các nhóm lên trình bày phiếu học tập</a:t>
            </a:r>
            <a:endParaRPr lang="en-US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338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cho HS </a:t>
            </a:r>
            <a:r>
              <a:rPr lang="en-US" baseline="0" smtClean="0"/>
              <a:t>trả lời, bấm vào hình để di chuyển tên về hình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249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cho HS thảo luận, phát biểu ý kiến các bạn khác bổ sung thêm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6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2, cho HS các nhóm lên trình bày phiếu học tập</a:t>
            </a:r>
            <a:endParaRPr lang="en-US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715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Giao bài tập về nhà cho học sinh, yêu cầu học phân công chuẩn bị nguyên, vật liệu cho buổi học sau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802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50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31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398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2296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686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537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816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0117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101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761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043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4589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6391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0269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7537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175D0-1594-4CAE-A99E-4254893D31E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325A04-E8E8-4091-8B02-D48C0638D8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9311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175D0-1594-4CAE-A99E-4254893D31E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325A04-E8E8-4091-8B02-D48C0638D8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5633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175D0-1594-4CAE-A99E-4254893D31E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325A04-E8E8-4091-8B02-D48C0638D8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9694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175D0-1594-4CAE-A99E-4254893D31E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325A04-E8E8-4091-8B02-D48C0638D8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46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175D0-1594-4CAE-A99E-4254893D31E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325A04-E8E8-4091-8B02-D48C0638D8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2461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175D0-1594-4CAE-A99E-4254893D31E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325A04-E8E8-4091-8B02-D48C0638D8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6366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175D0-1594-4CAE-A99E-4254893D31E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325A04-E8E8-4091-8B02-D48C0638D8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661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949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175D0-1594-4CAE-A99E-4254893D31E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325A04-E8E8-4091-8B02-D48C0638D8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2081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175D0-1594-4CAE-A99E-4254893D31E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325A04-E8E8-4091-8B02-D48C0638D8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1557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175D0-1594-4CAE-A99E-4254893D31E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325A04-E8E8-4091-8B02-D48C0638D8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6530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175D0-1594-4CAE-A99E-4254893D31E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325A04-E8E8-4091-8B02-D48C0638D8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1053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17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4099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6112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5171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3232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814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2273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5738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3247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9746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8387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184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629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949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578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721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400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641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916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175D0-1594-4CAE-A99E-4254893D31E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325A04-E8E8-4091-8B02-D48C0638D8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004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24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14.png"/><Relationship Id="rId5" Type="http://schemas.openxmlformats.org/officeDocument/2006/relationships/image" Target="../media/image12.png"/><Relationship Id="rId10" Type="http://schemas.microsoft.com/office/2007/relationships/hdphoto" Target="../media/hdphoto5.wdp"/><Relationship Id="rId4" Type="http://schemas.openxmlformats.org/officeDocument/2006/relationships/image" Target="../media/image11.jpeg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microsoft.com/office/2007/relationships/hdphoto" Target="../media/hdphoto7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microsoft.com/office/2007/relationships/hdphoto" Target="../media/hdphoto6.wdp"/><Relationship Id="rId4" Type="http://schemas.openxmlformats.org/officeDocument/2006/relationships/image" Target="../media/image28.png"/><Relationship Id="rId9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microsoft.com/office/2007/relationships/hdphoto" Target="../media/hdphoto6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microsoft.com/office/2007/relationships/hdphoto" Target="../media/hdphoto9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70494"/>
            <a:ext cx="2179893" cy="1594314"/>
            <a:chOff x="223610" y="-30871"/>
            <a:chExt cx="2179893" cy="1594314"/>
          </a:xfrm>
        </p:grpSpPr>
        <p:sp>
          <p:nvSpPr>
            <p:cNvPr id="4" name="Oval 3"/>
            <p:cNvSpPr/>
            <p:nvPr/>
          </p:nvSpPr>
          <p:spPr>
            <a:xfrm>
              <a:off x="426720" y="152426"/>
              <a:ext cx="1859280" cy="1254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610" y="-30871"/>
              <a:ext cx="2179893" cy="159431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A14CBFD-2C6F-E4A0-F468-3C5C731B2275}"/>
              </a:ext>
            </a:extLst>
          </p:cNvPr>
          <p:cNvSpPr txBox="1"/>
          <p:nvPr/>
        </p:nvSpPr>
        <p:spPr>
          <a:xfrm>
            <a:off x="3289163" y="966338"/>
            <a:ext cx="1281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9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184490" y="5909187"/>
            <a:ext cx="1199536" cy="707923"/>
            <a:chOff x="6184490" y="5909187"/>
            <a:chExt cx="1199536" cy="707923"/>
          </a:xfrm>
        </p:grpSpPr>
        <p:sp>
          <p:nvSpPr>
            <p:cNvPr id="2" name="Rounded Rectangle 1"/>
            <p:cNvSpPr/>
            <p:nvPr/>
          </p:nvSpPr>
          <p:spPr>
            <a:xfrm>
              <a:off x="6184490" y="5909187"/>
              <a:ext cx="1199536" cy="707923"/>
            </a:xfrm>
            <a:prstGeom prst="roundRect">
              <a:avLst/>
            </a:prstGeom>
            <a:solidFill>
              <a:srgbClr val="D240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5B1500B4-2A13-B105-884B-9C3A22343CC6}"/>
                </a:ext>
              </a:extLst>
            </p:cNvPr>
            <p:cNvSpPr txBox="1"/>
            <p:nvPr/>
          </p:nvSpPr>
          <p:spPr>
            <a:xfrm>
              <a:off x="6325936" y="6032315"/>
              <a:ext cx="1058090" cy="46166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Tiết 1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53873" y="2464584"/>
            <a:ext cx="61067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6000" b="1" smtClean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TRẢI NGHIỆM THÀNH PHỐ</a:t>
            </a:r>
          </a:p>
          <a:p>
            <a:pPr lvl="0" algn="ctr">
              <a:defRPr/>
            </a:pPr>
            <a:r>
              <a:rPr lang="en-US" altLang="zh-CN" sz="6000" b="1" smtClean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HÌNH HỌC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29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725248E-A0D6-AD5A-5800-9A78FC7887FD}"/>
              </a:ext>
            </a:extLst>
          </p:cNvPr>
          <p:cNvSpPr txBox="1"/>
          <p:nvPr/>
        </p:nvSpPr>
        <p:spPr>
          <a:xfrm>
            <a:off x="4241960" y="566232"/>
            <a:ext cx="3959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TẬP VỀ 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xmlns="" id="{8D375CCE-294A-4A06-B090-A5CB539AC2CB}"/>
              </a:ext>
            </a:extLst>
          </p:cNvPr>
          <p:cNvSpPr/>
          <p:nvPr/>
        </p:nvSpPr>
        <p:spPr>
          <a:xfrm>
            <a:off x="1414692" y="1701809"/>
            <a:ext cx="8991600" cy="4080757"/>
          </a:xfrm>
          <a:prstGeom prst="roundRect">
            <a:avLst>
              <a:gd name="adj" fmla="val 9417"/>
            </a:avLst>
          </a:prstGeom>
          <a:solidFill>
            <a:srgbClr val="FFFFFF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1962831" y="1813069"/>
            <a:ext cx="6858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Chuẩn bị các nguyên, vật liệu cho buổi học sau: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5" y="23040"/>
            <a:ext cx="2029820" cy="1484555"/>
          </a:xfrm>
          <a:prstGeom prst="rect">
            <a:avLst/>
          </a:prstGeom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50EEADF-F242-4F8F-96FE-76601BA8159E}"/>
              </a:ext>
            </a:extLst>
          </p:cNvPr>
          <p:cNvSpPr txBox="1"/>
          <p:nvPr/>
        </p:nvSpPr>
        <p:spPr>
          <a:xfrm>
            <a:off x="1821952" y="2200757"/>
            <a:ext cx="824932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 A4, giấy màu, bút màu, bút chì, keo dán, kéo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1" b="13099"/>
          <a:stretch/>
        </p:blipFill>
        <p:spPr>
          <a:xfrm>
            <a:off x="4949836" y="3018023"/>
            <a:ext cx="2931521" cy="242185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4239" y="2934686"/>
            <a:ext cx="1382651" cy="21378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6287" y="2681349"/>
            <a:ext cx="1095375" cy="104775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57331">
            <a:off x="3109424" y="3118366"/>
            <a:ext cx="1382651" cy="21378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613E9B00-A03E-D7B8-B3FF-AEDAE40A32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7692" y="2570089"/>
            <a:ext cx="2103477" cy="164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4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034" y="2522362"/>
            <a:ext cx="2398474" cy="39298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725248E-A0D6-AD5A-5800-9A78FC7887FD}"/>
              </a:ext>
            </a:extLst>
          </p:cNvPr>
          <p:cNvSpPr txBox="1"/>
          <p:nvPr/>
        </p:nvSpPr>
        <p:spPr>
          <a:xfrm>
            <a:off x="3036911" y="2871004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69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3.33333E-6 L -2.70833E-6 -0.07223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hình dạng - Hình dạng cho trẻ em - Tìm hiểu hình dạng - hình dạng hình học - Shape So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0516" y="1027906"/>
            <a:ext cx="9243766" cy="5199501"/>
          </a:xfrm>
        </p:spPr>
      </p:pic>
    </p:spTree>
    <p:extLst>
      <p:ext uri="{BB962C8B-B14F-4D97-AF65-F5344CB8AC3E}">
        <p14:creationId xmlns:p14="http://schemas.microsoft.com/office/powerpoint/2010/main" val="80793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" r="12947" b="6047"/>
          <a:stretch/>
        </p:blipFill>
        <p:spPr>
          <a:xfrm>
            <a:off x="4606723" y="1977472"/>
            <a:ext cx="5312781" cy="458537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93964" y="152426"/>
            <a:ext cx="2092036" cy="13471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B1500B4-2A13-B105-884B-9C3A22343CC6}"/>
              </a:ext>
            </a:extLst>
          </p:cNvPr>
          <p:cNvSpPr txBox="1"/>
          <p:nvPr/>
        </p:nvSpPr>
        <p:spPr>
          <a:xfrm>
            <a:off x="794562" y="6114276"/>
            <a:ext cx="1261301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A14CBFD-2C6F-E4A0-F468-3C5C731B2275}"/>
              </a:ext>
            </a:extLst>
          </p:cNvPr>
          <p:cNvSpPr txBox="1"/>
          <p:nvPr/>
        </p:nvSpPr>
        <p:spPr>
          <a:xfrm>
            <a:off x="2309515" y="2747575"/>
            <a:ext cx="2019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9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17836" y="263592"/>
            <a:ext cx="110988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noProof="0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TRẢI </a:t>
            </a:r>
            <a:r>
              <a:rPr lang="en-US" altLang="zh-CN" sz="6000" b="1" noProof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NGHIỆM </a:t>
            </a:r>
            <a:endParaRPr lang="en-US" altLang="zh-CN" sz="6000" b="1" noProof="0" smtClean="0">
              <a:solidFill>
                <a:srgbClr val="00206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noProof="0" smtClean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THÀNH </a:t>
            </a:r>
            <a:r>
              <a:rPr lang="en-US" altLang="zh-CN" sz="6000" b="1" noProof="0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PHỐ HÌNH HỌC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28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89060" y="1917007"/>
            <a:ext cx="2908239" cy="27959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C659A2BF-CCB1-C081-3A53-99BE5FCA7716}"/>
              </a:ext>
            </a:extLst>
          </p:cNvPr>
          <p:cNvSpPr/>
          <p:nvPr/>
        </p:nvSpPr>
        <p:spPr>
          <a:xfrm rot="157239">
            <a:off x="7906181" y="1134297"/>
            <a:ext cx="3307555" cy="3150685"/>
          </a:xfrm>
          <a:prstGeom prst="rect">
            <a:avLst/>
          </a:prstGeom>
          <a:solidFill>
            <a:schemeClr val="bg1"/>
          </a:solidFill>
          <a:ln w="12700">
            <a:noFill/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943180" y="600970"/>
            <a:ext cx="5478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 CHÍ SẢN PHẨM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75369" y="2003375"/>
            <a:ext cx="28861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Mô</a:t>
            </a:r>
            <a:r>
              <a:rPr kumimoji="0" lang="vi-VN" altLang="zh-CN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hình thành phố hình học được lắp ghép từ những đồ vật có dạng khối lập phương, khối hộp chữ nhật, khối trụ, khối cầu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1947954" cy="1424681"/>
          </a:xfrm>
          <a:prstGeom prst="rect">
            <a:avLst/>
          </a:prstGeom>
          <a:ln>
            <a:noFill/>
          </a:ln>
        </p:spPr>
      </p:pic>
      <p:sp>
        <p:nvSpPr>
          <p:cNvPr id="36" name="Rectangle 35"/>
          <p:cNvSpPr/>
          <p:nvPr/>
        </p:nvSpPr>
        <p:spPr>
          <a:xfrm>
            <a:off x="4186891" y="3745807"/>
            <a:ext cx="2908239" cy="27959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303389" y="4362212"/>
            <a:ext cx="26752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Đảm bảo tính thẩm mĩ, hài hoà về màu sắc, cân đối về hình dáng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5" t="15865" r="23374" b="14767"/>
          <a:stretch/>
        </p:blipFill>
        <p:spPr>
          <a:xfrm>
            <a:off x="7972092" y="1391229"/>
            <a:ext cx="3175732" cy="263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7" grpId="0"/>
      <p:bldP spid="7" grpId="0"/>
      <p:bldP spid="36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848" y="2030055"/>
            <a:ext cx="5791621" cy="3316787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2687094" y="1799222"/>
            <a:ext cx="5091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Thảo luận và chia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sẻ 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ý </a:t>
            </a:r>
            <a:r>
              <a:rPr kumimoji="0" lang="vi-VN" altLang="zh-CN" sz="24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tưởng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232947" y="496365"/>
            <a:ext cx="69485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ĐỀ XUẤT Ý TƯỞNG VÀ CÁCH LÀM </a:t>
            </a:r>
            <a:r>
              <a:rPr lang="vi-VN" altLang="zh-CN" sz="32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MÔ HÌNH THÀNH PHỐ HÌNH HỌC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115" y="3047513"/>
            <a:ext cx="2782491" cy="27245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1387" y="4799669"/>
            <a:ext cx="2814461" cy="19447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757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378" y="3351210"/>
            <a:ext cx="3374379" cy="3405696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2232946" y="341038"/>
            <a:ext cx="69485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LỰA</a:t>
            </a:r>
            <a:r>
              <a:rPr kumimoji="0" lang="en-US" altLang="zh-CN" sz="3200" b="1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 CHỌN </a:t>
            </a:r>
            <a:r>
              <a:rPr kumimoji="0" lang="vi-VN" altLang="zh-CN" sz="3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Ý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TƯỞNG VÀ CÁCH LÀM </a:t>
            </a:r>
            <a:r>
              <a:rPr lang="vi-VN" altLang="zh-CN" sz="32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MÔ HÌNH THÀNH PHỐ HÌNH HỌC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552" y="2499902"/>
            <a:ext cx="4782696" cy="22996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9653" y="1663246"/>
            <a:ext cx="3580439" cy="35593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799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582375" y="1931901"/>
            <a:ext cx="3758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Vẽ ý tưởng của nhóm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76987" y="708680"/>
            <a:ext cx="5819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PHIẾU HỌC TẬP SỐ </a:t>
            </a:r>
            <a:r>
              <a:rPr kumimoji="0" lang="en-US" altLang="zh-CN" sz="3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3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87260" y="1663246"/>
            <a:ext cx="555510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1. </a:t>
            </a:r>
            <a:r>
              <a:rPr kumimoji="0" lang="en-US" altLang="zh-CN" sz="20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Tên</a:t>
            </a:r>
            <a:r>
              <a:rPr kumimoji="0" lang="en-US" altLang="zh-CN" sz="20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thành phố của em</a:t>
            </a:r>
            <a:r>
              <a:rPr kumimoji="0" lang="vi-VN" altLang="zh-CN" sz="20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?</a:t>
            </a:r>
            <a:endParaRPr kumimoji="0" lang="vi-VN" altLang="zh-CN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…………………………………………………………………………………</a:t>
            </a:r>
            <a:endParaRPr kumimoji="0" lang="vi-VN" altLang="zh-CN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2. </a:t>
            </a:r>
            <a:r>
              <a:rPr kumimoji="0" lang="en-US" altLang="zh-CN" sz="20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Thành</a:t>
            </a:r>
            <a:r>
              <a:rPr kumimoji="0" lang="en-US" altLang="zh-CN" sz="20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phố của em gồm những mô hình gì</a:t>
            </a:r>
            <a:r>
              <a:rPr kumimoji="0" lang="vi-VN" altLang="zh-CN" sz="20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?</a:t>
            </a:r>
            <a:r>
              <a:rPr kumimoji="0" lang="en-US" altLang="zh-CN" sz="20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Mỗi</a:t>
            </a:r>
            <a:r>
              <a:rPr kumimoji="0" lang="en-US" altLang="zh-CN" sz="20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mô hình sử dụng hình khối gì? bao nhiêu khối?</a:t>
            </a:r>
            <a:endParaRPr kumimoji="0" lang="vi-VN" altLang="zh-CN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…………………………………………………………………………………………..........................……………………………………………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…………………………………………………………………………………………...........................……………………………………………</a:t>
            </a:r>
            <a:endParaRPr kumimoji="0" lang="vi-VN" altLang="zh-CN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lvl="0">
              <a:defRPr/>
            </a:pPr>
            <a:r>
              <a:rPr kumimoji="0" lang="en-US" altLang="zh-CN" sz="20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3</a:t>
            </a:r>
            <a:r>
              <a:rPr kumimoji="0" lang="vi-VN" altLang="zh-CN" sz="20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. </a:t>
            </a:r>
            <a:r>
              <a:rPr kumimoji="0" lang="en-US" altLang="zh-CN" sz="20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Em đã</a:t>
            </a:r>
            <a:r>
              <a:rPr kumimoji="0" lang="en-US" altLang="zh-CN" sz="20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sử dụng </a:t>
            </a:r>
            <a:r>
              <a:rPr lang="en-US" altLang="zh-CN" sz="200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bao </a:t>
            </a:r>
            <a:r>
              <a:rPr lang="en-US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nhiêu khối </a:t>
            </a:r>
            <a:r>
              <a:rPr lang="en-US" altLang="zh-CN" sz="200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cho s</a:t>
            </a:r>
            <a:r>
              <a:rPr kumimoji="0" lang="vi-VN" altLang="zh-CN" sz="20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ản </a:t>
            </a: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phẩm </a:t>
            </a:r>
            <a:r>
              <a:rPr kumimoji="0" lang="en-US" altLang="zh-CN" sz="20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của</a:t>
            </a:r>
            <a:r>
              <a:rPr kumimoji="0" lang="en-US" altLang="zh-CN" sz="20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mình?</a:t>
            </a:r>
            <a:endParaRPr kumimoji="0" lang="vi-VN" altLang="zh-CN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…………………………………………………………………………………</a:t>
            </a:r>
            <a:endParaRPr kumimoji="0" lang="en-US" altLang="zh-CN" sz="2000" b="0" i="0" u="none" strike="noStrike" kern="1200" cap="none" spc="0" normalizeH="0" baseline="0" noProof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4. Em hãy mô tả hoạt động của thành phố</a:t>
            </a:r>
            <a:endParaRPr lang="en-US" altLang="zh-CN" sz="20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…………………............................…………………………………</a:t>
            </a:r>
            <a:endParaRPr kumimoji="0" lang="vi-VN" altLang="zh-CN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8" t="14683" r="7424" b="10548"/>
          <a:stretch/>
        </p:blipFill>
        <p:spPr>
          <a:xfrm>
            <a:off x="305614" y="2526687"/>
            <a:ext cx="4745620" cy="315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35253" y="720289"/>
            <a:ext cx="7799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LÀM MÔ HÌNH THÀNH PHỐ HÌNH HỌC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3837582" y="1469871"/>
            <a:ext cx="423175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 chọn dụng cụ và vật liệu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50EEADF-F242-4F8F-96FE-76601BA8159E}"/>
              </a:ext>
            </a:extLst>
          </p:cNvPr>
          <p:cNvSpPr txBox="1"/>
          <p:nvPr/>
        </p:nvSpPr>
        <p:spPr>
          <a:xfrm>
            <a:off x="2696901" y="2026550"/>
            <a:ext cx="824932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 A4, giấy màu, bút màu, bút chì, keo dán, kéo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1" b="13099"/>
          <a:stretch/>
        </p:blipFill>
        <p:spPr>
          <a:xfrm>
            <a:off x="6687464" y="4436143"/>
            <a:ext cx="2931521" cy="24218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0716" y="3478115"/>
            <a:ext cx="1584457" cy="24498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0753" y="3264465"/>
            <a:ext cx="1291734" cy="12355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57331">
            <a:off x="5040702" y="3734840"/>
            <a:ext cx="1584457" cy="24498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EF1FB2-7F7B-5121-B51D-51D5F7EB66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59" b="89706" l="5924" r="9478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994" y="4751980"/>
            <a:ext cx="4019550" cy="1295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13E9B00-A03E-D7B8-B3FF-AEDAE40A32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20831" y="2548537"/>
            <a:ext cx="2500889" cy="195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00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1456305" y="1926794"/>
            <a:ext cx="953175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mô hình thành phố hình học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theo cách của em hoặc nhóm em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36744" y="808882"/>
            <a:ext cx="7865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LÀM </a:t>
            </a:r>
            <a:r>
              <a:rPr lang="vi-VN" altLang="zh-CN" sz="32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MÔ HÌNH THÀNH PHỐ HÌNH HỌC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E2BA89C-11A1-9B85-F6E7-4559C61693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505" y="2596429"/>
            <a:ext cx="5095763" cy="38220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1" b="95760" l="4907" r="899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222" y="3400350"/>
            <a:ext cx="4023918" cy="30180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2494" y1="87462" x2="59291" y2="89522"/>
                        <a14:foregroundMark x1="43026" y1="76439" x2="51795" y2="76439"/>
                        <a14:foregroundMark x1="43526" y1="70563" x2="51795" y2="69170"/>
                        <a14:foregroundMark x1="42753" y1="64688" x2="52567" y2="64325"/>
                        <a14:foregroundMark x1="44298" y1="61902" x2="51022" y2="61902"/>
                        <a14:foregroundMark x1="44571" y1="58449" x2="51795" y2="591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103" y="2829264"/>
            <a:ext cx="4474897" cy="33563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249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861330" y="472308"/>
            <a:ext cx="6465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MỜI CÁC</a:t>
            </a:r>
            <a:r>
              <a:rPr kumimoji="0" lang="en-US" altLang="zh-CN" sz="3200" b="1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 BẠN XEM VIDEO NHÉ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0"/>
            <a:ext cx="2029820" cy="1484555"/>
            <a:chOff x="442597" y="615596"/>
            <a:chExt cx="2029820" cy="1484555"/>
          </a:xfrm>
        </p:grpSpPr>
        <p:sp>
          <p:nvSpPr>
            <p:cNvPr id="2" name="Oval 1"/>
            <p:cNvSpPr/>
            <p:nvPr/>
          </p:nvSpPr>
          <p:spPr>
            <a:xfrm>
              <a:off x="700765" y="802476"/>
              <a:ext cx="1642322" cy="11556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597" y="615596"/>
              <a:ext cx="2029820" cy="1484555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4" name="video xếp hình khố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05411" y="1664970"/>
            <a:ext cx="7402830" cy="412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C05FD00E-E35B-28F2-1ACF-6E0B256389C5}"/>
              </a:ext>
            </a:extLst>
          </p:cNvPr>
          <p:cNvSpPr/>
          <p:nvPr/>
        </p:nvSpPr>
        <p:spPr>
          <a:xfrm>
            <a:off x="5654863" y="2662766"/>
            <a:ext cx="5165195" cy="288297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2179674" y="1650056"/>
            <a:ext cx="99383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Gợi ý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580800" y="3825491"/>
            <a:ext cx="440622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Tạo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bộ phận của thành phố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85637" y="516494"/>
            <a:ext cx="7543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LÀM MÔ HÌNH THÀNH PHỐ HÌNH HỌC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980773" y="2063217"/>
            <a:ext cx="1271353" cy="1365783"/>
            <a:chOff x="5964581" y="1596496"/>
            <a:chExt cx="1271353" cy="1365783"/>
          </a:xfrm>
          <a:solidFill>
            <a:srgbClr val="FF5353"/>
          </a:solidFill>
        </p:grpSpPr>
        <p:sp>
          <p:nvSpPr>
            <p:cNvPr id="20" name="Rectangle 34">
              <a:extLst>
                <a:ext uri="{FF2B5EF4-FFF2-40B4-BE49-F238E27FC236}">
                  <a16:creationId xmlns:a16="http://schemas.microsoft.com/office/drawing/2014/main" xmlns="" id="{727AB63F-DB34-3CBD-1690-0D28436EF066}"/>
                </a:ext>
              </a:extLst>
            </p:cNvPr>
            <p:cNvSpPr/>
            <p:nvPr/>
          </p:nvSpPr>
          <p:spPr>
            <a:xfrm rot="20386697">
              <a:off x="5964581" y="1596496"/>
              <a:ext cx="1271353" cy="1365783"/>
            </a:xfrm>
            <a:custGeom>
              <a:avLst/>
              <a:gdLst>
                <a:gd name="connsiteX0" fmla="*/ 0 w 1271353"/>
                <a:gd name="connsiteY0" fmla="*/ 0 h 1365548"/>
                <a:gd name="connsiteX1" fmla="*/ 1271353 w 1271353"/>
                <a:gd name="connsiteY1" fmla="*/ 0 h 1365548"/>
                <a:gd name="connsiteX2" fmla="*/ 1271353 w 1271353"/>
                <a:gd name="connsiteY2" fmla="*/ 1365548 h 1365548"/>
                <a:gd name="connsiteX3" fmla="*/ 0 w 1271353"/>
                <a:gd name="connsiteY3" fmla="*/ 1365548 h 1365548"/>
                <a:gd name="connsiteX4" fmla="*/ 0 w 1271353"/>
                <a:gd name="connsiteY4" fmla="*/ 0 h 1365548"/>
                <a:gd name="connsiteX0" fmla="*/ 0 w 1271353"/>
                <a:gd name="connsiteY0" fmla="*/ 0 h 1365548"/>
                <a:gd name="connsiteX1" fmla="*/ 1271353 w 1271353"/>
                <a:gd name="connsiteY1" fmla="*/ 0 h 1365548"/>
                <a:gd name="connsiteX2" fmla="*/ 1271353 w 1271353"/>
                <a:gd name="connsiteY2" fmla="*/ 1365548 h 1365548"/>
                <a:gd name="connsiteX3" fmla="*/ 408917 w 1271353"/>
                <a:gd name="connsiteY3" fmla="*/ 1355980 h 1365548"/>
                <a:gd name="connsiteX4" fmla="*/ 0 w 1271353"/>
                <a:gd name="connsiteY4" fmla="*/ 1365548 h 1365548"/>
                <a:gd name="connsiteX5" fmla="*/ 0 w 1271353"/>
                <a:gd name="connsiteY5" fmla="*/ 0 h 1365548"/>
                <a:gd name="connsiteX0" fmla="*/ 0 w 1271353"/>
                <a:gd name="connsiteY0" fmla="*/ 0 h 1365548"/>
                <a:gd name="connsiteX1" fmla="*/ 1271353 w 1271353"/>
                <a:gd name="connsiteY1" fmla="*/ 0 h 1365548"/>
                <a:gd name="connsiteX2" fmla="*/ 1271353 w 1271353"/>
                <a:gd name="connsiteY2" fmla="*/ 1365548 h 1365548"/>
                <a:gd name="connsiteX3" fmla="*/ 408917 w 1271353"/>
                <a:gd name="connsiteY3" fmla="*/ 1355980 h 1365548"/>
                <a:gd name="connsiteX4" fmla="*/ 0 w 1271353"/>
                <a:gd name="connsiteY4" fmla="*/ 1365548 h 1365548"/>
                <a:gd name="connsiteX5" fmla="*/ 0 w 1271353"/>
                <a:gd name="connsiteY5" fmla="*/ 0 h 1365548"/>
                <a:gd name="connsiteX0" fmla="*/ 0 w 1271353"/>
                <a:gd name="connsiteY0" fmla="*/ 0 h 1365783"/>
                <a:gd name="connsiteX1" fmla="*/ 1271353 w 1271353"/>
                <a:gd name="connsiteY1" fmla="*/ 0 h 1365783"/>
                <a:gd name="connsiteX2" fmla="*/ 1271353 w 1271353"/>
                <a:gd name="connsiteY2" fmla="*/ 1365548 h 1365783"/>
                <a:gd name="connsiteX3" fmla="*/ 925092 w 1271353"/>
                <a:gd name="connsiteY3" fmla="*/ 1308166 h 1365783"/>
                <a:gd name="connsiteX4" fmla="*/ 408917 w 1271353"/>
                <a:gd name="connsiteY4" fmla="*/ 1355980 h 1365783"/>
                <a:gd name="connsiteX5" fmla="*/ 0 w 1271353"/>
                <a:gd name="connsiteY5" fmla="*/ 1365548 h 1365783"/>
                <a:gd name="connsiteX6" fmla="*/ 0 w 1271353"/>
                <a:gd name="connsiteY6" fmla="*/ 0 h 1365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1353" h="1365783">
                  <a:moveTo>
                    <a:pt x="0" y="0"/>
                  </a:moveTo>
                  <a:lnTo>
                    <a:pt x="1271353" y="0"/>
                  </a:lnTo>
                  <a:lnTo>
                    <a:pt x="1271353" y="1365548"/>
                  </a:lnTo>
                  <a:cubicBezTo>
                    <a:pt x="1128278" y="1370227"/>
                    <a:pt x="1068167" y="1303487"/>
                    <a:pt x="925092" y="1308166"/>
                  </a:cubicBezTo>
                  <a:lnTo>
                    <a:pt x="408917" y="1355980"/>
                  </a:lnTo>
                  <a:cubicBezTo>
                    <a:pt x="355573" y="1287750"/>
                    <a:pt x="136306" y="1362359"/>
                    <a:pt x="0" y="136554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6155190" y="1822387"/>
              <a:ext cx="890133" cy="829031"/>
            </a:xfrm>
            <a:prstGeom prst="round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1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14FF67FC-5DFC-3855-8FBB-06319CD01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767" y="2289108"/>
            <a:ext cx="4640580" cy="312419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06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11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xmlns="" id="{D595AC2B-FAC4-853B-4708-41647E58EDC7}"/>
              </a:ext>
            </a:extLst>
          </p:cNvPr>
          <p:cNvSpPr/>
          <p:nvPr/>
        </p:nvSpPr>
        <p:spPr>
          <a:xfrm>
            <a:off x="948459" y="2502390"/>
            <a:ext cx="5372931" cy="318427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7389218" y="3865178"/>
            <a:ext cx="326982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Lắp ghép các bộ phận vào vị trí phù hợp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1382" y="734079"/>
            <a:ext cx="7782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LÀM MÔ HÌNH THÀNH PHỐ HÌNH HỌC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8679133" y="1808661"/>
            <a:ext cx="1271353" cy="1365783"/>
            <a:chOff x="5964581" y="1596496"/>
            <a:chExt cx="1271353" cy="1365783"/>
          </a:xfrm>
          <a:solidFill>
            <a:srgbClr val="FF5353"/>
          </a:solidFill>
        </p:grpSpPr>
        <p:sp>
          <p:nvSpPr>
            <p:cNvPr id="20" name="Rectangle 34">
              <a:extLst>
                <a:ext uri="{FF2B5EF4-FFF2-40B4-BE49-F238E27FC236}">
                  <a16:creationId xmlns:a16="http://schemas.microsoft.com/office/drawing/2014/main" xmlns="" id="{727AB63F-DB34-3CBD-1690-0D28436EF066}"/>
                </a:ext>
              </a:extLst>
            </p:cNvPr>
            <p:cNvSpPr/>
            <p:nvPr/>
          </p:nvSpPr>
          <p:spPr>
            <a:xfrm rot="20386697">
              <a:off x="5964581" y="1596496"/>
              <a:ext cx="1271353" cy="1365783"/>
            </a:xfrm>
            <a:custGeom>
              <a:avLst/>
              <a:gdLst>
                <a:gd name="connsiteX0" fmla="*/ 0 w 1271353"/>
                <a:gd name="connsiteY0" fmla="*/ 0 h 1365548"/>
                <a:gd name="connsiteX1" fmla="*/ 1271353 w 1271353"/>
                <a:gd name="connsiteY1" fmla="*/ 0 h 1365548"/>
                <a:gd name="connsiteX2" fmla="*/ 1271353 w 1271353"/>
                <a:gd name="connsiteY2" fmla="*/ 1365548 h 1365548"/>
                <a:gd name="connsiteX3" fmla="*/ 0 w 1271353"/>
                <a:gd name="connsiteY3" fmla="*/ 1365548 h 1365548"/>
                <a:gd name="connsiteX4" fmla="*/ 0 w 1271353"/>
                <a:gd name="connsiteY4" fmla="*/ 0 h 1365548"/>
                <a:gd name="connsiteX0" fmla="*/ 0 w 1271353"/>
                <a:gd name="connsiteY0" fmla="*/ 0 h 1365548"/>
                <a:gd name="connsiteX1" fmla="*/ 1271353 w 1271353"/>
                <a:gd name="connsiteY1" fmla="*/ 0 h 1365548"/>
                <a:gd name="connsiteX2" fmla="*/ 1271353 w 1271353"/>
                <a:gd name="connsiteY2" fmla="*/ 1365548 h 1365548"/>
                <a:gd name="connsiteX3" fmla="*/ 408917 w 1271353"/>
                <a:gd name="connsiteY3" fmla="*/ 1355980 h 1365548"/>
                <a:gd name="connsiteX4" fmla="*/ 0 w 1271353"/>
                <a:gd name="connsiteY4" fmla="*/ 1365548 h 1365548"/>
                <a:gd name="connsiteX5" fmla="*/ 0 w 1271353"/>
                <a:gd name="connsiteY5" fmla="*/ 0 h 1365548"/>
                <a:gd name="connsiteX0" fmla="*/ 0 w 1271353"/>
                <a:gd name="connsiteY0" fmla="*/ 0 h 1365548"/>
                <a:gd name="connsiteX1" fmla="*/ 1271353 w 1271353"/>
                <a:gd name="connsiteY1" fmla="*/ 0 h 1365548"/>
                <a:gd name="connsiteX2" fmla="*/ 1271353 w 1271353"/>
                <a:gd name="connsiteY2" fmla="*/ 1365548 h 1365548"/>
                <a:gd name="connsiteX3" fmla="*/ 408917 w 1271353"/>
                <a:gd name="connsiteY3" fmla="*/ 1355980 h 1365548"/>
                <a:gd name="connsiteX4" fmla="*/ 0 w 1271353"/>
                <a:gd name="connsiteY4" fmla="*/ 1365548 h 1365548"/>
                <a:gd name="connsiteX5" fmla="*/ 0 w 1271353"/>
                <a:gd name="connsiteY5" fmla="*/ 0 h 1365548"/>
                <a:gd name="connsiteX0" fmla="*/ 0 w 1271353"/>
                <a:gd name="connsiteY0" fmla="*/ 0 h 1365783"/>
                <a:gd name="connsiteX1" fmla="*/ 1271353 w 1271353"/>
                <a:gd name="connsiteY1" fmla="*/ 0 h 1365783"/>
                <a:gd name="connsiteX2" fmla="*/ 1271353 w 1271353"/>
                <a:gd name="connsiteY2" fmla="*/ 1365548 h 1365783"/>
                <a:gd name="connsiteX3" fmla="*/ 925092 w 1271353"/>
                <a:gd name="connsiteY3" fmla="*/ 1308166 h 1365783"/>
                <a:gd name="connsiteX4" fmla="*/ 408917 w 1271353"/>
                <a:gd name="connsiteY4" fmla="*/ 1355980 h 1365783"/>
                <a:gd name="connsiteX5" fmla="*/ 0 w 1271353"/>
                <a:gd name="connsiteY5" fmla="*/ 1365548 h 1365783"/>
                <a:gd name="connsiteX6" fmla="*/ 0 w 1271353"/>
                <a:gd name="connsiteY6" fmla="*/ 0 h 1365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1353" h="1365783">
                  <a:moveTo>
                    <a:pt x="0" y="0"/>
                  </a:moveTo>
                  <a:lnTo>
                    <a:pt x="1271353" y="0"/>
                  </a:lnTo>
                  <a:lnTo>
                    <a:pt x="1271353" y="1365548"/>
                  </a:lnTo>
                  <a:cubicBezTo>
                    <a:pt x="1128278" y="1370227"/>
                    <a:pt x="1068167" y="1303487"/>
                    <a:pt x="925092" y="1308166"/>
                  </a:cubicBezTo>
                  <a:lnTo>
                    <a:pt x="408917" y="1355980"/>
                  </a:lnTo>
                  <a:cubicBezTo>
                    <a:pt x="355573" y="1287750"/>
                    <a:pt x="136306" y="1362359"/>
                    <a:pt x="0" y="136554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6155190" y="1822387"/>
              <a:ext cx="890133" cy="829031"/>
            </a:xfrm>
            <a:prstGeom prst="round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2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3628C734-B196-858D-76F4-FD13E10AF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41" y="1318854"/>
            <a:ext cx="4886736" cy="427360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25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1450649" y="4313657"/>
            <a:ext cx="341855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Hoàn thiện sản phẩm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76609" y="621470"/>
            <a:ext cx="8052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LÀM MÔ HÌNH THÀNH PHỐ HÌNH HỌC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286000" y="2305560"/>
            <a:ext cx="1271353" cy="1365783"/>
            <a:chOff x="5964581" y="1596496"/>
            <a:chExt cx="1271353" cy="1365783"/>
          </a:xfrm>
          <a:solidFill>
            <a:srgbClr val="FF5353"/>
          </a:solidFill>
        </p:grpSpPr>
        <p:sp>
          <p:nvSpPr>
            <p:cNvPr id="20" name="Rectangle 34">
              <a:extLst>
                <a:ext uri="{FF2B5EF4-FFF2-40B4-BE49-F238E27FC236}">
                  <a16:creationId xmlns:a16="http://schemas.microsoft.com/office/drawing/2014/main" xmlns="" id="{727AB63F-DB34-3CBD-1690-0D28436EF066}"/>
                </a:ext>
              </a:extLst>
            </p:cNvPr>
            <p:cNvSpPr/>
            <p:nvPr/>
          </p:nvSpPr>
          <p:spPr>
            <a:xfrm rot="20386697">
              <a:off x="5964581" y="1596496"/>
              <a:ext cx="1271353" cy="1365783"/>
            </a:xfrm>
            <a:custGeom>
              <a:avLst/>
              <a:gdLst>
                <a:gd name="connsiteX0" fmla="*/ 0 w 1271353"/>
                <a:gd name="connsiteY0" fmla="*/ 0 h 1365548"/>
                <a:gd name="connsiteX1" fmla="*/ 1271353 w 1271353"/>
                <a:gd name="connsiteY1" fmla="*/ 0 h 1365548"/>
                <a:gd name="connsiteX2" fmla="*/ 1271353 w 1271353"/>
                <a:gd name="connsiteY2" fmla="*/ 1365548 h 1365548"/>
                <a:gd name="connsiteX3" fmla="*/ 0 w 1271353"/>
                <a:gd name="connsiteY3" fmla="*/ 1365548 h 1365548"/>
                <a:gd name="connsiteX4" fmla="*/ 0 w 1271353"/>
                <a:gd name="connsiteY4" fmla="*/ 0 h 1365548"/>
                <a:gd name="connsiteX0" fmla="*/ 0 w 1271353"/>
                <a:gd name="connsiteY0" fmla="*/ 0 h 1365548"/>
                <a:gd name="connsiteX1" fmla="*/ 1271353 w 1271353"/>
                <a:gd name="connsiteY1" fmla="*/ 0 h 1365548"/>
                <a:gd name="connsiteX2" fmla="*/ 1271353 w 1271353"/>
                <a:gd name="connsiteY2" fmla="*/ 1365548 h 1365548"/>
                <a:gd name="connsiteX3" fmla="*/ 408917 w 1271353"/>
                <a:gd name="connsiteY3" fmla="*/ 1355980 h 1365548"/>
                <a:gd name="connsiteX4" fmla="*/ 0 w 1271353"/>
                <a:gd name="connsiteY4" fmla="*/ 1365548 h 1365548"/>
                <a:gd name="connsiteX5" fmla="*/ 0 w 1271353"/>
                <a:gd name="connsiteY5" fmla="*/ 0 h 1365548"/>
                <a:gd name="connsiteX0" fmla="*/ 0 w 1271353"/>
                <a:gd name="connsiteY0" fmla="*/ 0 h 1365548"/>
                <a:gd name="connsiteX1" fmla="*/ 1271353 w 1271353"/>
                <a:gd name="connsiteY1" fmla="*/ 0 h 1365548"/>
                <a:gd name="connsiteX2" fmla="*/ 1271353 w 1271353"/>
                <a:gd name="connsiteY2" fmla="*/ 1365548 h 1365548"/>
                <a:gd name="connsiteX3" fmla="*/ 408917 w 1271353"/>
                <a:gd name="connsiteY3" fmla="*/ 1355980 h 1365548"/>
                <a:gd name="connsiteX4" fmla="*/ 0 w 1271353"/>
                <a:gd name="connsiteY4" fmla="*/ 1365548 h 1365548"/>
                <a:gd name="connsiteX5" fmla="*/ 0 w 1271353"/>
                <a:gd name="connsiteY5" fmla="*/ 0 h 1365548"/>
                <a:gd name="connsiteX0" fmla="*/ 0 w 1271353"/>
                <a:gd name="connsiteY0" fmla="*/ 0 h 1365783"/>
                <a:gd name="connsiteX1" fmla="*/ 1271353 w 1271353"/>
                <a:gd name="connsiteY1" fmla="*/ 0 h 1365783"/>
                <a:gd name="connsiteX2" fmla="*/ 1271353 w 1271353"/>
                <a:gd name="connsiteY2" fmla="*/ 1365548 h 1365783"/>
                <a:gd name="connsiteX3" fmla="*/ 925092 w 1271353"/>
                <a:gd name="connsiteY3" fmla="*/ 1308166 h 1365783"/>
                <a:gd name="connsiteX4" fmla="*/ 408917 w 1271353"/>
                <a:gd name="connsiteY4" fmla="*/ 1355980 h 1365783"/>
                <a:gd name="connsiteX5" fmla="*/ 0 w 1271353"/>
                <a:gd name="connsiteY5" fmla="*/ 1365548 h 1365783"/>
                <a:gd name="connsiteX6" fmla="*/ 0 w 1271353"/>
                <a:gd name="connsiteY6" fmla="*/ 0 h 1365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1353" h="1365783">
                  <a:moveTo>
                    <a:pt x="0" y="0"/>
                  </a:moveTo>
                  <a:lnTo>
                    <a:pt x="1271353" y="0"/>
                  </a:lnTo>
                  <a:lnTo>
                    <a:pt x="1271353" y="1365548"/>
                  </a:lnTo>
                  <a:cubicBezTo>
                    <a:pt x="1128278" y="1370227"/>
                    <a:pt x="1068167" y="1303487"/>
                    <a:pt x="925092" y="1308166"/>
                  </a:cubicBezTo>
                  <a:lnTo>
                    <a:pt x="408917" y="1355980"/>
                  </a:lnTo>
                  <a:cubicBezTo>
                    <a:pt x="355573" y="1287750"/>
                    <a:pt x="136306" y="1362359"/>
                    <a:pt x="0" y="136554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6155190" y="1822387"/>
              <a:ext cx="890133" cy="829031"/>
            </a:xfrm>
            <a:prstGeom prst="round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3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A614E9E-DA5F-1851-A857-78A49329E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1961" y="2035573"/>
            <a:ext cx="4951195" cy="35578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811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1474442" y="6161711"/>
            <a:ext cx="833556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Nếu không đảm bảo theo đúng tiêu chí, em hãy làm lại nhé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46515" y="636211"/>
            <a:ext cx="7587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 smtClean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KIỂM TRA VÀ ĐIỀU CHỈNH SẢN PHẨM</a:t>
            </a:r>
            <a:endParaRPr lang="vi-VN" altLang="zh-CN" sz="3200" b="1" dirty="0">
              <a:solidFill>
                <a:srgbClr val="00206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6D233B94-431C-F8F6-CCE2-E290E8032016}"/>
              </a:ext>
            </a:extLst>
          </p:cNvPr>
          <p:cNvGrpSpPr/>
          <p:nvPr/>
        </p:nvGrpSpPr>
        <p:grpSpPr>
          <a:xfrm rot="157239">
            <a:off x="674217" y="2198971"/>
            <a:ext cx="3322463" cy="3731509"/>
            <a:chOff x="1333523" y="3165658"/>
            <a:chExt cx="2634916" cy="327296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FD2D1B78-3A81-C09B-9053-48169FD8BC63}"/>
                </a:ext>
              </a:extLst>
            </p:cNvPr>
            <p:cNvSpPr/>
            <p:nvPr/>
          </p:nvSpPr>
          <p:spPr>
            <a:xfrm rot="271670">
              <a:off x="1333523" y="3165658"/>
              <a:ext cx="2634916" cy="3272962"/>
            </a:xfrm>
            <a:prstGeom prst="rect">
              <a:avLst/>
            </a:prstGeom>
            <a:solidFill>
              <a:srgbClr val="F5CC1A"/>
            </a:solidFill>
            <a:ln w="127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C659A2BF-CCB1-C081-3A53-99BE5FCA7716}"/>
                </a:ext>
              </a:extLst>
            </p:cNvPr>
            <p:cNvSpPr/>
            <p:nvPr/>
          </p:nvSpPr>
          <p:spPr>
            <a:xfrm>
              <a:off x="1339444" y="3188072"/>
              <a:ext cx="2623093" cy="3228714"/>
            </a:xfrm>
            <a:prstGeom prst="rect">
              <a:avLst/>
            </a:prstGeom>
            <a:solidFill>
              <a:schemeClr val="bg1"/>
            </a:solidFill>
            <a:ln w="12700">
              <a:noFill/>
              <a:prstDash val="sysDot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2ECF5BD5-B8F5-F376-9542-522909C9F4B2}"/>
                </a:ext>
              </a:extLst>
            </p:cNvPr>
            <p:cNvSpPr/>
            <p:nvPr/>
          </p:nvSpPr>
          <p:spPr>
            <a:xfrm>
              <a:off x="1886651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E36C158C-0B05-5AB4-7A04-38C82D918E11}"/>
                </a:ext>
              </a:extLst>
            </p:cNvPr>
            <p:cNvSpPr/>
            <p:nvPr/>
          </p:nvSpPr>
          <p:spPr>
            <a:xfrm>
              <a:off x="2210832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ADF423A6-B5AD-5EE3-EC2E-47263CEBA323}"/>
                </a:ext>
              </a:extLst>
            </p:cNvPr>
            <p:cNvSpPr/>
            <p:nvPr/>
          </p:nvSpPr>
          <p:spPr>
            <a:xfrm>
              <a:off x="2549840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DB6EAA61-40A3-CA8E-D1AE-5FD8B8DB3B09}"/>
                </a:ext>
              </a:extLst>
            </p:cNvPr>
            <p:cNvSpPr/>
            <p:nvPr/>
          </p:nvSpPr>
          <p:spPr>
            <a:xfrm>
              <a:off x="2920371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C187B842-28C4-1103-335E-421DC67FFD1D}"/>
                </a:ext>
              </a:extLst>
            </p:cNvPr>
            <p:cNvSpPr/>
            <p:nvPr/>
          </p:nvSpPr>
          <p:spPr>
            <a:xfrm>
              <a:off x="3291363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743533" y="2800411"/>
            <a:ext cx="34724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Mô hình thành phố hình học được lắp ghép từ những đồ vật có dạng khối lập phương, khối hộp chữ nhật, khối trụ, khối cầu. </a:t>
            </a:r>
            <a:endParaRPr kumimoji="0" lang="vi-VN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3533" y="4646683"/>
            <a:ext cx="31198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Đảm bảo tính thẩm mĩ, hài hoà về màu sắc, cân đối về hình dáng. </a:t>
            </a:r>
            <a:br>
              <a:rPr lang="vi-VN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kumimoji="0" lang="vi-VN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DE1779E-9BEB-E94B-EE83-C64381C01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6534" y="2150834"/>
            <a:ext cx="4488180" cy="334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92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99595" y="315941"/>
            <a:ext cx="8001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TRƯNG BÀY VÀ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 GIỚI THIỆU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 SẢN PHẨM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624AC9D7-D70A-22FF-3124-631406D3A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463" y="2880360"/>
            <a:ext cx="3977640" cy="397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2103" y="808931"/>
            <a:ext cx="4209524" cy="41428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DE1779E-9BEB-E94B-EE83-C64381C014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169" y="1755522"/>
            <a:ext cx="4488180" cy="334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2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21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5320" y="2038706"/>
            <a:ext cx="8900870" cy="44083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2692095" y="807536"/>
            <a:ext cx="614552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GIỚI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 THIỆU VỀ SẢN PHẨM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2629742" y="3563422"/>
            <a:ext cx="4074261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Tên những hình/khối được sử dụng để tạo ra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sản </a:t>
            </a:r>
            <a:r>
              <a:rPr lang="vi-VN" sz="240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phẩm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2620430" y="4671418"/>
            <a:ext cx="4021221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Số lượng hình/khối để tạo ra được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sản </a:t>
            </a:r>
            <a:r>
              <a:rPr lang="vi-VN" sz="240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phẩm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2692095" y="2391897"/>
            <a:ext cx="394955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Mỗi ngôi nhà/toà nhà sử dụng những hình/khối nào?</a:t>
            </a:r>
            <a:b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E2BA89C-11A1-9B85-F6E7-4559C6169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665" y="1663246"/>
            <a:ext cx="5095763" cy="38220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712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50" grpId="0"/>
      <p:bldP spid="5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4929" y="624225"/>
            <a:ext cx="4656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ĐÁNH GIÁ SẢN PHẨM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602" y="1704386"/>
            <a:ext cx="8372475" cy="4343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6666532" y="1704386"/>
            <a:ext cx="254572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đánh giá bằng hình dán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6827" t="7035" r="5654" b="3542"/>
          <a:stretch/>
        </p:blipFill>
        <p:spPr>
          <a:xfrm>
            <a:off x="6159960" y="3811120"/>
            <a:ext cx="868595" cy="868595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l="9571" t="6413" r="10420" b="6660"/>
          <a:stretch/>
        </p:blipFill>
        <p:spPr>
          <a:xfrm>
            <a:off x="7390978" y="4779931"/>
            <a:ext cx="848933" cy="848933"/>
          </a:xfrm>
          <a:prstGeom prst="ellipse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/>
          <a:srcRect l="5642" t="6399" r="6278" b="6897"/>
          <a:stretch/>
        </p:blipFill>
        <p:spPr>
          <a:xfrm>
            <a:off x="8498536" y="4761448"/>
            <a:ext cx="878797" cy="878797"/>
          </a:xfrm>
          <a:prstGeom prst="ellipse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343852" y="3663660"/>
            <a:ext cx="35300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Mô</a:t>
            </a:r>
            <a:r>
              <a:rPr kumimoji="0" lang="vi-VN" altLang="zh-CN" sz="1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hình thành phố hình học được lắp ghép từ những đồ vật có dạng khối lập phương, khối hộp chữ nhật, khối trụ, khối cầu</a:t>
            </a:r>
            <a:endParaRPr kumimoji="0" lang="vi-VN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353480" y="4908458"/>
            <a:ext cx="3272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16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Đảm bảo tính thẩm mĩ, hài hoà về màu sắc, cân đối về hình dáng</a:t>
            </a:r>
            <a:endParaRPr kumimoji="0" lang="vi-VN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295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5" grpId="0"/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034" y="2522362"/>
            <a:ext cx="2398474" cy="39298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725248E-A0D6-AD5A-5800-9A78FC7887FD}"/>
              </a:ext>
            </a:extLst>
          </p:cNvPr>
          <p:cNvSpPr txBox="1"/>
          <p:nvPr/>
        </p:nvSpPr>
        <p:spPr>
          <a:xfrm>
            <a:off x="3219791" y="3129188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026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3997813" y="510089"/>
            <a:ext cx="3921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THẢO LUẬN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0"/>
            <a:ext cx="2029820" cy="1484555"/>
            <a:chOff x="442597" y="615596"/>
            <a:chExt cx="2029820" cy="1484555"/>
          </a:xfrm>
        </p:grpSpPr>
        <p:sp>
          <p:nvSpPr>
            <p:cNvPr id="2" name="Oval 1"/>
            <p:cNvSpPr/>
            <p:nvPr/>
          </p:nvSpPr>
          <p:spPr>
            <a:xfrm>
              <a:off x="700765" y="802476"/>
              <a:ext cx="1642322" cy="11556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597" y="615596"/>
              <a:ext cx="2029820" cy="1484555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197" y="3389930"/>
            <a:ext cx="1905675" cy="2479988"/>
          </a:xfrm>
          <a:prstGeom prst="rect">
            <a:avLst/>
          </a:prstGeom>
        </p:spPr>
      </p:pic>
      <p:sp>
        <p:nvSpPr>
          <p:cNvPr id="18" name="Flowchart: Punched Tape 3"/>
          <p:cNvSpPr/>
          <p:nvPr/>
        </p:nvSpPr>
        <p:spPr>
          <a:xfrm>
            <a:off x="6705599" y="2540000"/>
            <a:ext cx="4021017" cy="2651760"/>
          </a:xfrm>
          <a:custGeom>
            <a:avLst/>
            <a:gdLst>
              <a:gd name="connsiteX0" fmla="*/ 4477010 w 3924104"/>
              <a:gd name="connsiteY0" fmla="*/ 1453744 h 2141134"/>
              <a:gd name="connsiteX1" fmla="*/ 3716407 w 3924104"/>
              <a:gd name="connsiteY1" fmla="*/ 1549947 h 2141134"/>
              <a:gd name="connsiteX2" fmla="*/ 1734270 w 3924104"/>
              <a:gd name="connsiteY2" fmla="*/ 2133895 h 2141134"/>
              <a:gd name="connsiteX3" fmla="*/ 76113 w 3924104"/>
              <a:gd name="connsiteY3" fmla="*/ 775277 h 2141134"/>
              <a:gd name="connsiteX4" fmla="*/ 2068876 w 3924104"/>
              <a:gd name="connsiteY4" fmla="*/ 1588 h 2141134"/>
              <a:gd name="connsiteX5" fmla="*/ 3917780 w 3924104"/>
              <a:gd name="connsiteY5" fmla="*/ 1156453 h 2141134"/>
              <a:gd name="connsiteX6" fmla="*/ 4477010 w 3924104"/>
              <a:gd name="connsiteY6" fmla="*/ 1453744 h 2141134"/>
              <a:gd name="connsiteX0" fmla="*/ 4476120 w 4476120"/>
              <a:gd name="connsiteY0" fmla="*/ 1453759 h 2190570"/>
              <a:gd name="connsiteX1" fmla="*/ 3715517 w 4476120"/>
              <a:gd name="connsiteY1" fmla="*/ 1549962 h 2190570"/>
              <a:gd name="connsiteX2" fmla="*/ 1733380 w 4476120"/>
              <a:gd name="connsiteY2" fmla="*/ 2133910 h 2190570"/>
              <a:gd name="connsiteX3" fmla="*/ 75223 w 4476120"/>
              <a:gd name="connsiteY3" fmla="*/ 775292 h 2190570"/>
              <a:gd name="connsiteX4" fmla="*/ 2067986 w 4476120"/>
              <a:gd name="connsiteY4" fmla="*/ 1603 h 2190570"/>
              <a:gd name="connsiteX5" fmla="*/ 3916890 w 4476120"/>
              <a:gd name="connsiteY5" fmla="*/ 1156468 h 2190570"/>
              <a:gd name="connsiteX6" fmla="*/ 4476120 w 4476120"/>
              <a:gd name="connsiteY6" fmla="*/ 1453759 h 2190570"/>
              <a:gd name="connsiteX0" fmla="*/ 4445162 w 4445162"/>
              <a:gd name="connsiteY0" fmla="*/ 1454671 h 2191482"/>
              <a:gd name="connsiteX1" fmla="*/ 3684559 w 4445162"/>
              <a:gd name="connsiteY1" fmla="*/ 1550874 h 2191482"/>
              <a:gd name="connsiteX2" fmla="*/ 1702422 w 4445162"/>
              <a:gd name="connsiteY2" fmla="*/ 2134822 h 2191482"/>
              <a:gd name="connsiteX3" fmla="*/ 44265 w 4445162"/>
              <a:gd name="connsiteY3" fmla="*/ 776204 h 2191482"/>
              <a:gd name="connsiteX4" fmla="*/ 2037028 w 4445162"/>
              <a:gd name="connsiteY4" fmla="*/ 2515 h 2191482"/>
              <a:gd name="connsiteX5" fmla="*/ 3885932 w 4445162"/>
              <a:gd name="connsiteY5" fmla="*/ 1157380 h 2191482"/>
              <a:gd name="connsiteX6" fmla="*/ 4445162 w 4445162"/>
              <a:gd name="connsiteY6" fmla="*/ 1454671 h 2191482"/>
              <a:gd name="connsiteX0" fmla="*/ 4445162 w 4445162"/>
              <a:gd name="connsiteY0" fmla="*/ 1454671 h 2191482"/>
              <a:gd name="connsiteX1" fmla="*/ 3684559 w 4445162"/>
              <a:gd name="connsiteY1" fmla="*/ 1550874 h 2191482"/>
              <a:gd name="connsiteX2" fmla="*/ 1702422 w 4445162"/>
              <a:gd name="connsiteY2" fmla="*/ 2134822 h 2191482"/>
              <a:gd name="connsiteX3" fmla="*/ 44265 w 4445162"/>
              <a:gd name="connsiteY3" fmla="*/ 776204 h 2191482"/>
              <a:gd name="connsiteX4" fmla="*/ 2037028 w 4445162"/>
              <a:gd name="connsiteY4" fmla="*/ 2515 h 2191482"/>
              <a:gd name="connsiteX5" fmla="*/ 3885932 w 4445162"/>
              <a:gd name="connsiteY5" fmla="*/ 1157380 h 2191482"/>
              <a:gd name="connsiteX6" fmla="*/ 4445162 w 4445162"/>
              <a:gd name="connsiteY6" fmla="*/ 1454671 h 2191482"/>
              <a:gd name="connsiteX0" fmla="*/ 4445162 w 4445162"/>
              <a:gd name="connsiteY0" fmla="*/ 1454671 h 2191482"/>
              <a:gd name="connsiteX1" fmla="*/ 3684559 w 4445162"/>
              <a:gd name="connsiteY1" fmla="*/ 1550874 h 2191482"/>
              <a:gd name="connsiteX2" fmla="*/ 1702422 w 4445162"/>
              <a:gd name="connsiteY2" fmla="*/ 2134822 h 2191482"/>
              <a:gd name="connsiteX3" fmla="*/ 44265 w 4445162"/>
              <a:gd name="connsiteY3" fmla="*/ 776204 h 2191482"/>
              <a:gd name="connsiteX4" fmla="*/ 2037028 w 4445162"/>
              <a:gd name="connsiteY4" fmla="*/ 2515 h 2191482"/>
              <a:gd name="connsiteX5" fmla="*/ 3885932 w 4445162"/>
              <a:gd name="connsiteY5" fmla="*/ 1157380 h 2191482"/>
              <a:gd name="connsiteX6" fmla="*/ 4445162 w 4445162"/>
              <a:gd name="connsiteY6" fmla="*/ 1454671 h 2191482"/>
              <a:gd name="connsiteX0" fmla="*/ 4445162 w 4445162"/>
              <a:gd name="connsiteY0" fmla="*/ 1508607 h 2245418"/>
              <a:gd name="connsiteX1" fmla="*/ 3684559 w 4445162"/>
              <a:gd name="connsiteY1" fmla="*/ 1604810 h 2245418"/>
              <a:gd name="connsiteX2" fmla="*/ 1702422 w 4445162"/>
              <a:gd name="connsiteY2" fmla="*/ 2188758 h 2245418"/>
              <a:gd name="connsiteX3" fmla="*/ 44265 w 4445162"/>
              <a:gd name="connsiteY3" fmla="*/ 830140 h 2245418"/>
              <a:gd name="connsiteX4" fmla="*/ 2037028 w 4445162"/>
              <a:gd name="connsiteY4" fmla="*/ 56451 h 2245418"/>
              <a:gd name="connsiteX5" fmla="*/ 3885932 w 4445162"/>
              <a:gd name="connsiteY5" fmla="*/ 1211316 h 2245418"/>
              <a:gd name="connsiteX6" fmla="*/ 4445162 w 4445162"/>
              <a:gd name="connsiteY6" fmla="*/ 1508607 h 2245418"/>
              <a:gd name="connsiteX0" fmla="*/ 4445162 w 4445162"/>
              <a:gd name="connsiteY0" fmla="*/ 1454672 h 2191483"/>
              <a:gd name="connsiteX1" fmla="*/ 3684559 w 4445162"/>
              <a:gd name="connsiteY1" fmla="*/ 1550875 h 2191483"/>
              <a:gd name="connsiteX2" fmla="*/ 1702422 w 4445162"/>
              <a:gd name="connsiteY2" fmla="*/ 2134823 h 2191483"/>
              <a:gd name="connsiteX3" fmla="*/ 44265 w 4445162"/>
              <a:gd name="connsiteY3" fmla="*/ 776205 h 2191483"/>
              <a:gd name="connsiteX4" fmla="*/ 2037028 w 4445162"/>
              <a:gd name="connsiteY4" fmla="*/ 2516 h 2191483"/>
              <a:gd name="connsiteX5" fmla="*/ 3885932 w 4445162"/>
              <a:gd name="connsiteY5" fmla="*/ 1157381 h 2191483"/>
              <a:gd name="connsiteX6" fmla="*/ 4445162 w 4445162"/>
              <a:gd name="connsiteY6" fmla="*/ 1454672 h 2191483"/>
              <a:gd name="connsiteX0" fmla="*/ 4445162 w 4445162"/>
              <a:gd name="connsiteY0" fmla="*/ 1615568 h 2352379"/>
              <a:gd name="connsiteX1" fmla="*/ 3684559 w 4445162"/>
              <a:gd name="connsiteY1" fmla="*/ 1711771 h 2352379"/>
              <a:gd name="connsiteX2" fmla="*/ 1702422 w 4445162"/>
              <a:gd name="connsiteY2" fmla="*/ 2295719 h 2352379"/>
              <a:gd name="connsiteX3" fmla="*/ 44265 w 4445162"/>
              <a:gd name="connsiteY3" fmla="*/ 937101 h 2352379"/>
              <a:gd name="connsiteX4" fmla="*/ 2037028 w 4445162"/>
              <a:gd name="connsiteY4" fmla="*/ 163412 h 2352379"/>
              <a:gd name="connsiteX5" fmla="*/ 3885932 w 4445162"/>
              <a:gd name="connsiteY5" fmla="*/ 1318277 h 2352379"/>
              <a:gd name="connsiteX6" fmla="*/ 4445162 w 4445162"/>
              <a:gd name="connsiteY6" fmla="*/ 1615568 h 2352379"/>
              <a:gd name="connsiteX0" fmla="*/ 4445162 w 4445162"/>
              <a:gd name="connsiteY0" fmla="*/ 1615568 h 2352379"/>
              <a:gd name="connsiteX1" fmla="*/ 3684559 w 4445162"/>
              <a:gd name="connsiteY1" fmla="*/ 1711771 h 2352379"/>
              <a:gd name="connsiteX2" fmla="*/ 1702422 w 4445162"/>
              <a:gd name="connsiteY2" fmla="*/ 2295719 h 2352379"/>
              <a:gd name="connsiteX3" fmla="*/ 44265 w 4445162"/>
              <a:gd name="connsiteY3" fmla="*/ 937101 h 2352379"/>
              <a:gd name="connsiteX4" fmla="*/ 2037028 w 4445162"/>
              <a:gd name="connsiteY4" fmla="*/ 163412 h 2352379"/>
              <a:gd name="connsiteX5" fmla="*/ 3885932 w 4445162"/>
              <a:gd name="connsiteY5" fmla="*/ 1318277 h 2352379"/>
              <a:gd name="connsiteX6" fmla="*/ 4445162 w 4445162"/>
              <a:gd name="connsiteY6" fmla="*/ 1615568 h 2352379"/>
              <a:gd name="connsiteX0" fmla="*/ 4445162 w 4445162"/>
              <a:gd name="connsiteY0" fmla="*/ 1615568 h 2352379"/>
              <a:gd name="connsiteX1" fmla="*/ 3684559 w 4445162"/>
              <a:gd name="connsiteY1" fmla="*/ 1711771 h 2352379"/>
              <a:gd name="connsiteX2" fmla="*/ 1702422 w 4445162"/>
              <a:gd name="connsiteY2" fmla="*/ 2295719 h 2352379"/>
              <a:gd name="connsiteX3" fmla="*/ 44265 w 4445162"/>
              <a:gd name="connsiteY3" fmla="*/ 937101 h 2352379"/>
              <a:gd name="connsiteX4" fmla="*/ 2037028 w 4445162"/>
              <a:gd name="connsiteY4" fmla="*/ 163412 h 2352379"/>
              <a:gd name="connsiteX5" fmla="*/ 3885932 w 4445162"/>
              <a:gd name="connsiteY5" fmla="*/ 1318277 h 2352379"/>
              <a:gd name="connsiteX6" fmla="*/ 4445162 w 4445162"/>
              <a:gd name="connsiteY6" fmla="*/ 1615568 h 2352379"/>
              <a:gd name="connsiteX0" fmla="*/ 4445162 w 4445162"/>
              <a:gd name="connsiteY0" fmla="*/ 1615568 h 2352379"/>
              <a:gd name="connsiteX1" fmla="*/ 3684559 w 4445162"/>
              <a:gd name="connsiteY1" fmla="*/ 1711771 h 2352379"/>
              <a:gd name="connsiteX2" fmla="*/ 1702422 w 4445162"/>
              <a:gd name="connsiteY2" fmla="*/ 2295719 h 2352379"/>
              <a:gd name="connsiteX3" fmla="*/ 44265 w 4445162"/>
              <a:gd name="connsiteY3" fmla="*/ 937101 h 2352379"/>
              <a:gd name="connsiteX4" fmla="*/ 2037028 w 4445162"/>
              <a:gd name="connsiteY4" fmla="*/ 163412 h 2352379"/>
              <a:gd name="connsiteX5" fmla="*/ 3885932 w 4445162"/>
              <a:gd name="connsiteY5" fmla="*/ 1318277 h 2352379"/>
              <a:gd name="connsiteX6" fmla="*/ 4445162 w 4445162"/>
              <a:gd name="connsiteY6" fmla="*/ 1615568 h 2352379"/>
              <a:gd name="connsiteX0" fmla="*/ 4445162 w 4445162"/>
              <a:gd name="connsiteY0" fmla="*/ 1615568 h 2352379"/>
              <a:gd name="connsiteX1" fmla="*/ 3684559 w 4445162"/>
              <a:gd name="connsiteY1" fmla="*/ 1711771 h 2352379"/>
              <a:gd name="connsiteX2" fmla="*/ 1702422 w 4445162"/>
              <a:gd name="connsiteY2" fmla="*/ 2295719 h 2352379"/>
              <a:gd name="connsiteX3" fmla="*/ 44265 w 4445162"/>
              <a:gd name="connsiteY3" fmla="*/ 937101 h 2352379"/>
              <a:gd name="connsiteX4" fmla="*/ 2037028 w 4445162"/>
              <a:gd name="connsiteY4" fmla="*/ 163412 h 2352379"/>
              <a:gd name="connsiteX5" fmla="*/ 3885932 w 4445162"/>
              <a:gd name="connsiteY5" fmla="*/ 1318277 h 2352379"/>
              <a:gd name="connsiteX6" fmla="*/ 4445162 w 4445162"/>
              <a:gd name="connsiteY6" fmla="*/ 1615568 h 2352379"/>
              <a:gd name="connsiteX0" fmla="*/ 4445162 w 4445162"/>
              <a:gd name="connsiteY0" fmla="*/ 1615568 h 2352379"/>
              <a:gd name="connsiteX1" fmla="*/ 3684559 w 4445162"/>
              <a:gd name="connsiteY1" fmla="*/ 1711771 h 2352379"/>
              <a:gd name="connsiteX2" fmla="*/ 1702422 w 4445162"/>
              <a:gd name="connsiteY2" fmla="*/ 2295719 h 2352379"/>
              <a:gd name="connsiteX3" fmla="*/ 44265 w 4445162"/>
              <a:gd name="connsiteY3" fmla="*/ 937101 h 2352379"/>
              <a:gd name="connsiteX4" fmla="*/ 2037028 w 4445162"/>
              <a:gd name="connsiteY4" fmla="*/ 163412 h 2352379"/>
              <a:gd name="connsiteX5" fmla="*/ 3885932 w 4445162"/>
              <a:gd name="connsiteY5" fmla="*/ 1318277 h 2352379"/>
              <a:gd name="connsiteX6" fmla="*/ 4445162 w 4445162"/>
              <a:gd name="connsiteY6" fmla="*/ 1615568 h 2352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5162" h="2352379">
                <a:moveTo>
                  <a:pt x="4445162" y="1615568"/>
                </a:moveTo>
                <a:cubicBezTo>
                  <a:pt x="4191628" y="1647636"/>
                  <a:pt x="4110813" y="1852423"/>
                  <a:pt x="3684559" y="1711771"/>
                </a:cubicBezTo>
                <a:cubicBezTo>
                  <a:pt x="3314842" y="2114593"/>
                  <a:pt x="2583462" y="2500420"/>
                  <a:pt x="1702422" y="2295719"/>
                </a:cubicBezTo>
                <a:cubicBezTo>
                  <a:pt x="528635" y="2023001"/>
                  <a:pt x="-190338" y="1615153"/>
                  <a:pt x="44265" y="937101"/>
                </a:cubicBezTo>
                <a:cubicBezTo>
                  <a:pt x="256000" y="325142"/>
                  <a:pt x="914881" y="-306249"/>
                  <a:pt x="2037028" y="163412"/>
                </a:cubicBezTo>
                <a:cubicBezTo>
                  <a:pt x="3159175" y="633073"/>
                  <a:pt x="3974457" y="718127"/>
                  <a:pt x="3885932" y="1318277"/>
                </a:cubicBezTo>
                <a:cubicBezTo>
                  <a:pt x="4031702" y="1701854"/>
                  <a:pt x="4258752" y="1516471"/>
                  <a:pt x="4445162" y="1615568"/>
                </a:cubicBezTo>
                <a:close/>
              </a:path>
            </a:pathLst>
          </a:custGeom>
          <a:solidFill>
            <a:srgbClr val="F7CB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40640" y="3200622"/>
            <a:ext cx="25502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24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bạn trong video vừa chơi xếp hình gì nhỉ? Xếp bằng hình gì?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49060" y="1259315"/>
            <a:ext cx="4618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2400" b="0" i="0" u="none" strike="noStrike" kern="1200" cap="none" spc="0" normalizeH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bạn trong video vừa chơi xếp nhà bằng các hình khối: 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9318" y="4120792"/>
            <a:ext cx="1591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4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Khối </a:t>
            </a:r>
            <a:r>
              <a:rPr lang="vi-VN" altLang="zh-C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cầu </a:t>
            </a:r>
            <a:endParaRPr lang="en-US" altLang="zh-CN" sz="240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96109" y="4117785"/>
            <a:ext cx="2430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4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Khối</a:t>
            </a:r>
            <a:r>
              <a:rPr lang="en-US" altLang="zh-CN" sz="24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lập phương</a:t>
            </a:r>
            <a:endParaRPr lang="en-US" altLang="zh-CN" sz="240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05152" y="6263196"/>
            <a:ext cx="2718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4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Khối hộp</a:t>
            </a:r>
            <a:r>
              <a:rPr lang="en-US" altLang="zh-CN" sz="24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chữ </a:t>
            </a:r>
            <a:r>
              <a:rPr lang="vi-VN" altLang="zh-C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nhật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4" name="Cube 3"/>
          <p:cNvSpPr/>
          <p:nvPr/>
        </p:nvSpPr>
        <p:spPr>
          <a:xfrm>
            <a:off x="3176184" y="2689272"/>
            <a:ext cx="1303220" cy="1247190"/>
          </a:xfrm>
          <a:prstGeom prst="cube">
            <a:avLst/>
          </a:prstGeom>
          <a:solidFill>
            <a:srgbClr val="01FFF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be 4"/>
          <p:cNvSpPr/>
          <p:nvPr/>
        </p:nvSpPr>
        <p:spPr>
          <a:xfrm>
            <a:off x="1738902" y="4685710"/>
            <a:ext cx="2423751" cy="1471226"/>
          </a:xfrm>
          <a:prstGeom prst="cube">
            <a:avLst/>
          </a:prstGeom>
          <a:solidFill>
            <a:srgbClr val="FFFF00"/>
          </a:solidFill>
          <a:ln>
            <a:solidFill>
              <a:srgbClr val="F5CC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13070" y="2803944"/>
            <a:ext cx="1132518" cy="1132518"/>
          </a:xfrm>
          <a:prstGeom prst="ellipse">
            <a:avLst/>
          </a:prstGeom>
          <a:solidFill>
            <a:srgbClr val="4FF702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ube 28"/>
          <p:cNvSpPr/>
          <p:nvPr/>
        </p:nvSpPr>
        <p:spPr>
          <a:xfrm>
            <a:off x="4306730" y="5188185"/>
            <a:ext cx="633743" cy="947235"/>
          </a:xfrm>
          <a:prstGeom prst="cube">
            <a:avLst/>
          </a:prstGeom>
          <a:solidFill>
            <a:srgbClr val="006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25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9" grpId="0"/>
      <p:bldP spid="20" grpId="0"/>
      <p:bldP spid="22" grpId="0"/>
      <p:bldP spid="23" grpId="0"/>
      <p:bldP spid="24" grpId="0"/>
      <p:bldP spid="4" grpId="0" animBg="1"/>
      <p:bldP spid="5" grpId="0" animBg="1"/>
      <p:bldP spid="25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4237095" y="212518"/>
            <a:ext cx="3921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THẢO LUẬN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0"/>
            <a:ext cx="2029820" cy="1484555"/>
            <a:chOff x="442597" y="615596"/>
            <a:chExt cx="2029820" cy="1484555"/>
          </a:xfrm>
        </p:grpSpPr>
        <p:sp>
          <p:nvSpPr>
            <p:cNvPr id="2" name="Oval 1"/>
            <p:cNvSpPr/>
            <p:nvPr/>
          </p:nvSpPr>
          <p:spPr>
            <a:xfrm>
              <a:off x="700765" y="802476"/>
              <a:ext cx="1642322" cy="11556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597" y="615596"/>
              <a:ext cx="2029820" cy="1484555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071" y="1552337"/>
            <a:ext cx="5563858" cy="479308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3" name="TextBox 32"/>
          <p:cNvSpPr txBox="1"/>
          <p:nvPr/>
        </p:nvSpPr>
        <p:spPr>
          <a:xfrm>
            <a:off x="3138040" y="797293"/>
            <a:ext cx="6464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Đố bạn: Các vật trong tranh </a:t>
            </a:r>
            <a:r>
              <a:rPr lang="vi-VN" altLang="zh-CN" sz="24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</a:t>
            </a:r>
            <a:r>
              <a:rPr lang="vi-VN" altLang="zh-C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dạng hình gì?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655771" y="2196302"/>
            <a:ext cx="1474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Khối </a:t>
            </a:r>
            <a:r>
              <a:rPr lang="en-US" altLang="zh-CN" sz="24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trụ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66414" y="4623885"/>
            <a:ext cx="1591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4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Khối </a:t>
            </a:r>
            <a:r>
              <a:rPr lang="vi-VN" altLang="zh-C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cầu </a:t>
            </a:r>
            <a:endParaRPr lang="en-US" altLang="zh-CN" sz="240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448544" y="4623885"/>
            <a:ext cx="2430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4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Khối</a:t>
            </a:r>
            <a:r>
              <a:rPr lang="en-US" altLang="zh-CN" sz="24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lập phương</a:t>
            </a:r>
            <a:endParaRPr lang="en-US" altLang="zh-CN" sz="240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50196" y="2198407"/>
            <a:ext cx="2718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4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Khối hộp</a:t>
            </a:r>
            <a:r>
              <a:rPr lang="en-US" altLang="zh-CN" sz="24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chữ </a:t>
            </a:r>
            <a:r>
              <a:rPr lang="vi-VN" altLang="zh-C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nhật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cxnSp>
        <p:nvCxnSpPr>
          <p:cNvPr id="13" name="Straight Arrow Connector 12"/>
          <p:cNvCxnSpPr>
            <a:stCxn id="37" idx="3"/>
          </p:cNvCxnSpPr>
          <p:nvPr/>
        </p:nvCxnSpPr>
        <p:spPr>
          <a:xfrm>
            <a:off x="2968645" y="2429240"/>
            <a:ext cx="1730677" cy="6264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35" idx="3"/>
          </p:cNvCxnSpPr>
          <p:nvPr/>
        </p:nvCxnSpPr>
        <p:spPr>
          <a:xfrm flipV="1">
            <a:off x="2557522" y="3750197"/>
            <a:ext cx="3056200" cy="11045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34" idx="1"/>
          </p:cNvCxnSpPr>
          <p:nvPr/>
        </p:nvCxnSpPr>
        <p:spPr>
          <a:xfrm flipH="1">
            <a:off x="7511970" y="2427135"/>
            <a:ext cx="2143801" cy="6285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36" idx="1"/>
          </p:cNvCxnSpPr>
          <p:nvPr/>
        </p:nvCxnSpPr>
        <p:spPr>
          <a:xfrm flipH="1" flipV="1">
            <a:off x="6867792" y="4302457"/>
            <a:ext cx="2580752" cy="5522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5019964" y="2405435"/>
            <a:ext cx="457200" cy="457200"/>
          </a:xfrm>
          <a:prstGeom prst="ellipse">
            <a:avLst/>
          </a:prstGeom>
          <a:solidFill>
            <a:srgbClr val="95624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1</a:t>
            </a:r>
            <a:endParaRPr lang="en-US" sz="280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5713904" y="2741279"/>
            <a:ext cx="457200" cy="457200"/>
          </a:xfrm>
          <a:prstGeom prst="ellipse">
            <a:avLst/>
          </a:prstGeom>
          <a:solidFill>
            <a:srgbClr val="95624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2</a:t>
            </a:r>
            <a:endParaRPr lang="en-US" sz="280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6960571" y="2405435"/>
            <a:ext cx="457200" cy="457200"/>
          </a:xfrm>
          <a:prstGeom prst="ellipse">
            <a:avLst/>
          </a:prstGeom>
          <a:solidFill>
            <a:srgbClr val="95624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3</a:t>
            </a:r>
            <a:endParaRPr lang="en-US" sz="280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5913071" y="4302457"/>
            <a:ext cx="457200" cy="457200"/>
          </a:xfrm>
          <a:prstGeom prst="ellipse">
            <a:avLst/>
          </a:prstGeom>
          <a:solidFill>
            <a:srgbClr val="95624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4</a:t>
            </a:r>
            <a:endParaRPr lang="en-US" sz="280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11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117" grpId="0"/>
      <p:bldP spid="33" grpId="0"/>
      <p:bldP spid="34" grpId="0"/>
      <p:bldP spid="35" grpId="0"/>
      <p:bldP spid="36" grpId="0"/>
      <p:bldP spid="37" grpId="0"/>
      <p:bldP spid="39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22516" y="3551135"/>
            <a:ext cx="4469484" cy="33068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TextBox 116"/>
          <p:cNvSpPr txBox="1"/>
          <p:nvPr/>
        </p:nvSpPr>
        <p:spPr>
          <a:xfrm>
            <a:off x="3986238" y="324914"/>
            <a:ext cx="3921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THẢO LUẬN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0"/>
            <a:ext cx="2029820" cy="1484555"/>
            <a:chOff x="442597" y="615596"/>
            <a:chExt cx="2029820" cy="1484555"/>
          </a:xfrm>
        </p:grpSpPr>
        <p:sp>
          <p:nvSpPr>
            <p:cNvPr id="2" name="Oval 1"/>
            <p:cNvSpPr/>
            <p:nvPr/>
          </p:nvSpPr>
          <p:spPr>
            <a:xfrm>
              <a:off x="700765" y="802476"/>
              <a:ext cx="1642322" cy="11556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597" y="615596"/>
              <a:ext cx="2029820" cy="1484555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658" y="1484555"/>
            <a:ext cx="5563858" cy="479308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grpSp>
        <p:nvGrpSpPr>
          <p:cNvPr id="10" name="Group 9"/>
          <p:cNvGrpSpPr/>
          <p:nvPr/>
        </p:nvGrpSpPr>
        <p:grpSpPr>
          <a:xfrm>
            <a:off x="172542" y="1667237"/>
            <a:ext cx="3530279" cy="2206077"/>
            <a:chOff x="1208808" y="867719"/>
            <a:chExt cx="3530279" cy="2206077"/>
          </a:xfrm>
        </p:grpSpPr>
        <p:sp>
          <p:nvSpPr>
            <p:cNvPr id="9" name="Rectangular Callout 8"/>
            <p:cNvSpPr/>
            <p:nvPr/>
          </p:nvSpPr>
          <p:spPr>
            <a:xfrm>
              <a:off x="1208808" y="867719"/>
              <a:ext cx="3530279" cy="2206077"/>
            </a:xfrm>
            <a:custGeom>
              <a:avLst/>
              <a:gdLst>
                <a:gd name="connsiteX0" fmla="*/ 0 w 2812648"/>
                <a:gd name="connsiteY0" fmla="*/ 0 h 1666755"/>
                <a:gd name="connsiteX1" fmla="*/ 1640711 w 2812648"/>
                <a:gd name="connsiteY1" fmla="*/ 0 h 1666755"/>
                <a:gd name="connsiteX2" fmla="*/ 1640711 w 2812648"/>
                <a:gd name="connsiteY2" fmla="*/ 0 h 1666755"/>
                <a:gd name="connsiteX3" fmla="*/ 2343873 w 2812648"/>
                <a:gd name="connsiteY3" fmla="*/ 0 h 1666755"/>
                <a:gd name="connsiteX4" fmla="*/ 2812648 w 2812648"/>
                <a:gd name="connsiteY4" fmla="*/ 0 h 1666755"/>
                <a:gd name="connsiteX5" fmla="*/ 2812648 w 2812648"/>
                <a:gd name="connsiteY5" fmla="*/ 972274 h 1666755"/>
                <a:gd name="connsiteX6" fmla="*/ 2812648 w 2812648"/>
                <a:gd name="connsiteY6" fmla="*/ 972274 h 1666755"/>
                <a:gd name="connsiteX7" fmla="*/ 2812648 w 2812648"/>
                <a:gd name="connsiteY7" fmla="*/ 1388963 h 1666755"/>
                <a:gd name="connsiteX8" fmla="*/ 2812648 w 2812648"/>
                <a:gd name="connsiteY8" fmla="*/ 1666755 h 1666755"/>
                <a:gd name="connsiteX9" fmla="*/ 2343873 w 2812648"/>
                <a:gd name="connsiteY9" fmla="*/ 1666755 h 1666755"/>
                <a:gd name="connsiteX10" fmla="*/ 2499516 w 2812648"/>
                <a:gd name="connsiteY10" fmla="*/ 2095011 h 1666755"/>
                <a:gd name="connsiteX11" fmla="*/ 1640711 w 2812648"/>
                <a:gd name="connsiteY11" fmla="*/ 1666755 h 1666755"/>
                <a:gd name="connsiteX12" fmla="*/ 0 w 2812648"/>
                <a:gd name="connsiteY12" fmla="*/ 1666755 h 1666755"/>
                <a:gd name="connsiteX13" fmla="*/ 0 w 2812648"/>
                <a:gd name="connsiteY13" fmla="*/ 1388963 h 1666755"/>
                <a:gd name="connsiteX14" fmla="*/ 0 w 2812648"/>
                <a:gd name="connsiteY14" fmla="*/ 972274 h 1666755"/>
                <a:gd name="connsiteX15" fmla="*/ 0 w 2812648"/>
                <a:gd name="connsiteY15" fmla="*/ 972274 h 1666755"/>
                <a:gd name="connsiteX16" fmla="*/ 0 w 2812648"/>
                <a:gd name="connsiteY16" fmla="*/ 0 h 1666755"/>
                <a:gd name="connsiteX0" fmla="*/ 0 w 2812648"/>
                <a:gd name="connsiteY0" fmla="*/ 0 h 2095011"/>
                <a:gd name="connsiteX1" fmla="*/ 1640711 w 2812648"/>
                <a:gd name="connsiteY1" fmla="*/ 0 h 2095011"/>
                <a:gd name="connsiteX2" fmla="*/ 1640711 w 2812648"/>
                <a:gd name="connsiteY2" fmla="*/ 0 h 2095011"/>
                <a:gd name="connsiteX3" fmla="*/ 2343873 w 2812648"/>
                <a:gd name="connsiteY3" fmla="*/ 0 h 2095011"/>
                <a:gd name="connsiteX4" fmla="*/ 2812648 w 2812648"/>
                <a:gd name="connsiteY4" fmla="*/ 0 h 2095011"/>
                <a:gd name="connsiteX5" fmla="*/ 2812648 w 2812648"/>
                <a:gd name="connsiteY5" fmla="*/ 972274 h 2095011"/>
                <a:gd name="connsiteX6" fmla="*/ 2812648 w 2812648"/>
                <a:gd name="connsiteY6" fmla="*/ 972274 h 2095011"/>
                <a:gd name="connsiteX7" fmla="*/ 2812648 w 2812648"/>
                <a:gd name="connsiteY7" fmla="*/ 1388963 h 2095011"/>
                <a:gd name="connsiteX8" fmla="*/ 2812648 w 2812648"/>
                <a:gd name="connsiteY8" fmla="*/ 1666755 h 2095011"/>
                <a:gd name="connsiteX9" fmla="*/ 2343873 w 2812648"/>
                <a:gd name="connsiteY9" fmla="*/ 1666755 h 2095011"/>
                <a:gd name="connsiteX10" fmla="*/ 2499516 w 2812648"/>
                <a:gd name="connsiteY10" fmla="*/ 2095011 h 2095011"/>
                <a:gd name="connsiteX11" fmla="*/ 1640711 w 2812648"/>
                <a:gd name="connsiteY11" fmla="*/ 1666755 h 2095011"/>
                <a:gd name="connsiteX12" fmla="*/ 0 w 2812648"/>
                <a:gd name="connsiteY12" fmla="*/ 1666755 h 2095011"/>
                <a:gd name="connsiteX13" fmla="*/ 0 w 2812648"/>
                <a:gd name="connsiteY13" fmla="*/ 1388963 h 2095011"/>
                <a:gd name="connsiteX14" fmla="*/ 0 w 2812648"/>
                <a:gd name="connsiteY14" fmla="*/ 972274 h 2095011"/>
                <a:gd name="connsiteX15" fmla="*/ 0 w 2812648"/>
                <a:gd name="connsiteY15" fmla="*/ 972274 h 2095011"/>
                <a:gd name="connsiteX16" fmla="*/ 0 w 2812648"/>
                <a:gd name="connsiteY16" fmla="*/ 0 h 2095011"/>
                <a:gd name="connsiteX0" fmla="*/ 0 w 2812648"/>
                <a:gd name="connsiteY0" fmla="*/ 0 h 2095011"/>
                <a:gd name="connsiteX1" fmla="*/ 1640711 w 2812648"/>
                <a:gd name="connsiteY1" fmla="*/ 0 h 2095011"/>
                <a:gd name="connsiteX2" fmla="*/ 1640711 w 2812648"/>
                <a:gd name="connsiteY2" fmla="*/ 0 h 2095011"/>
                <a:gd name="connsiteX3" fmla="*/ 2343873 w 2812648"/>
                <a:gd name="connsiteY3" fmla="*/ 0 h 2095011"/>
                <a:gd name="connsiteX4" fmla="*/ 2812648 w 2812648"/>
                <a:gd name="connsiteY4" fmla="*/ 0 h 2095011"/>
                <a:gd name="connsiteX5" fmla="*/ 2812648 w 2812648"/>
                <a:gd name="connsiteY5" fmla="*/ 972274 h 2095011"/>
                <a:gd name="connsiteX6" fmla="*/ 2812648 w 2812648"/>
                <a:gd name="connsiteY6" fmla="*/ 972274 h 2095011"/>
                <a:gd name="connsiteX7" fmla="*/ 2812648 w 2812648"/>
                <a:gd name="connsiteY7" fmla="*/ 1388963 h 2095011"/>
                <a:gd name="connsiteX8" fmla="*/ 2812648 w 2812648"/>
                <a:gd name="connsiteY8" fmla="*/ 1666755 h 2095011"/>
                <a:gd name="connsiteX9" fmla="*/ 2343873 w 2812648"/>
                <a:gd name="connsiteY9" fmla="*/ 1666755 h 2095011"/>
                <a:gd name="connsiteX10" fmla="*/ 2499516 w 2812648"/>
                <a:gd name="connsiteY10" fmla="*/ 2095011 h 2095011"/>
                <a:gd name="connsiteX11" fmla="*/ 1640711 w 2812648"/>
                <a:gd name="connsiteY11" fmla="*/ 1666755 h 2095011"/>
                <a:gd name="connsiteX12" fmla="*/ 0 w 2812648"/>
                <a:gd name="connsiteY12" fmla="*/ 1666755 h 2095011"/>
                <a:gd name="connsiteX13" fmla="*/ 0 w 2812648"/>
                <a:gd name="connsiteY13" fmla="*/ 1388963 h 2095011"/>
                <a:gd name="connsiteX14" fmla="*/ 0 w 2812648"/>
                <a:gd name="connsiteY14" fmla="*/ 972274 h 2095011"/>
                <a:gd name="connsiteX15" fmla="*/ 0 w 2812648"/>
                <a:gd name="connsiteY15" fmla="*/ 972274 h 2095011"/>
                <a:gd name="connsiteX16" fmla="*/ 0 w 2812648"/>
                <a:gd name="connsiteY16" fmla="*/ 0 h 2095011"/>
                <a:gd name="connsiteX0" fmla="*/ 0 w 2812648"/>
                <a:gd name="connsiteY0" fmla="*/ 0 h 2095011"/>
                <a:gd name="connsiteX1" fmla="*/ 1640711 w 2812648"/>
                <a:gd name="connsiteY1" fmla="*/ 0 h 2095011"/>
                <a:gd name="connsiteX2" fmla="*/ 1640711 w 2812648"/>
                <a:gd name="connsiteY2" fmla="*/ 0 h 2095011"/>
                <a:gd name="connsiteX3" fmla="*/ 2343873 w 2812648"/>
                <a:gd name="connsiteY3" fmla="*/ 0 h 2095011"/>
                <a:gd name="connsiteX4" fmla="*/ 2812648 w 2812648"/>
                <a:gd name="connsiteY4" fmla="*/ 0 h 2095011"/>
                <a:gd name="connsiteX5" fmla="*/ 2812648 w 2812648"/>
                <a:gd name="connsiteY5" fmla="*/ 972274 h 2095011"/>
                <a:gd name="connsiteX6" fmla="*/ 2812648 w 2812648"/>
                <a:gd name="connsiteY6" fmla="*/ 972274 h 2095011"/>
                <a:gd name="connsiteX7" fmla="*/ 2812648 w 2812648"/>
                <a:gd name="connsiteY7" fmla="*/ 1388963 h 2095011"/>
                <a:gd name="connsiteX8" fmla="*/ 2812648 w 2812648"/>
                <a:gd name="connsiteY8" fmla="*/ 1666755 h 2095011"/>
                <a:gd name="connsiteX9" fmla="*/ 2343873 w 2812648"/>
                <a:gd name="connsiteY9" fmla="*/ 1666755 h 2095011"/>
                <a:gd name="connsiteX10" fmla="*/ 2499516 w 2812648"/>
                <a:gd name="connsiteY10" fmla="*/ 2095011 h 2095011"/>
                <a:gd name="connsiteX11" fmla="*/ 1640711 w 2812648"/>
                <a:gd name="connsiteY11" fmla="*/ 1666755 h 2095011"/>
                <a:gd name="connsiteX12" fmla="*/ 0 w 2812648"/>
                <a:gd name="connsiteY12" fmla="*/ 1666755 h 2095011"/>
                <a:gd name="connsiteX13" fmla="*/ 0 w 2812648"/>
                <a:gd name="connsiteY13" fmla="*/ 1388963 h 2095011"/>
                <a:gd name="connsiteX14" fmla="*/ 0 w 2812648"/>
                <a:gd name="connsiteY14" fmla="*/ 972274 h 2095011"/>
                <a:gd name="connsiteX15" fmla="*/ 0 w 2812648"/>
                <a:gd name="connsiteY15" fmla="*/ 972274 h 2095011"/>
                <a:gd name="connsiteX16" fmla="*/ 0 w 2812648"/>
                <a:gd name="connsiteY16" fmla="*/ 0 h 2095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12648" h="2095011">
                  <a:moveTo>
                    <a:pt x="0" y="0"/>
                  </a:moveTo>
                  <a:lnTo>
                    <a:pt x="1640711" y="0"/>
                  </a:lnTo>
                  <a:lnTo>
                    <a:pt x="1640711" y="0"/>
                  </a:lnTo>
                  <a:lnTo>
                    <a:pt x="2343873" y="0"/>
                  </a:lnTo>
                  <a:lnTo>
                    <a:pt x="2812648" y="0"/>
                  </a:lnTo>
                  <a:lnTo>
                    <a:pt x="2812648" y="972274"/>
                  </a:lnTo>
                  <a:lnTo>
                    <a:pt x="2812648" y="972274"/>
                  </a:lnTo>
                  <a:lnTo>
                    <a:pt x="2812648" y="1388963"/>
                  </a:lnTo>
                  <a:lnTo>
                    <a:pt x="2812648" y="1666755"/>
                  </a:lnTo>
                  <a:lnTo>
                    <a:pt x="2343873" y="1666755"/>
                  </a:lnTo>
                  <a:cubicBezTo>
                    <a:pt x="2175835" y="1844231"/>
                    <a:pt x="2447635" y="1952259"/>
                    <a:pt x="2499516" y="2095011"/>
                  </a:cubicBezTo>
                  <a:cubicBezTo>
                    <a:pt x="2213248" y="1952259"/>
                    <a:pt x="1973278" y="2017851"/>
                    <a:pt x="1640711" y="1666755"/>
                  </a:cubicBezTo>
                  <a:lnTo>
                    <a:pt x="0" y="1666755"/>
                  </a:lnTo>
                  <a:lnTo>
                    <a:pt x="0" y="1388963"/>
                  </a:lnTo>
                  <a:lnTo>
                    <a:pt x="0" y="972274"/>
                  </a:lnTo>
                  <a:lnTo>
                    <a:pt x="0" y="972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210297" y="967221"/>
              <a:ext cx="345291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Các hình này không chỉ </a:t>
              </a:r>
              <a:r>
                <a:rPr lang="en-US" altLang="zh-CN" sz="2400" smtClean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có trong </a:t>
              </a: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các đồ vật thực </a:t>
              </a:r>
              <a:r>
                <a:rPr lang="en-US" altLang="zh-CN" sz="2400" smtClean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tế mà </a:t>
              </a: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còn có trong tác </a:t>
              </a:r>
              <a:r>
                <a:rPr lang="en-US" altLang="zh-CN" sz="2400" smtClean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phẩm nghệ </a:t>
              </a: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thuật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656064" y="1484555"/>
            <a:ext cx="3379808" cy="2206077"/>
            <a:chOff x="867838" y="1048651"/>
            <a:chExt cx="3530279" cy="2206077"/>
          </a:xfrm>
        </p:grpSpPr>
        <p:sp>
          <p:nvSpPr>
            <p:cNvPr id="31" name="Rectangular Callout 8"/>
            <p:cNvSpPr/>
            <p:nvPr/>
          </p:nvSpPr>
          <p:spPr>
            <a:xfrm flipH="1">
              <a:off x="867838" y="1048651"/>
              <a:ext cx="3530279" cy="2206077"/>
            </a:xfrm>
            <a:custGeom>
              <a:avLst/>
              <a:gdLst>
                <a:gd name="connsiteX0" fmla="*/ 0 w 2812648"/>
                <a:gd name="connsiteY0" fmla="*/ 0 h 1666755"/>
                <a:gd name="connsiteX1" fmla="*/ 1640711 w 2812648"/>
                <a:gd name="connsiteY1" fmla="*/ 0 h 1666755"/>
                <a:gd name="connsiteX2" fmla="*/ 1640711 w 2812648"/>
                <a:gd name="connsiteY2" fmla="*/ 0 h 1666755"/>
                <a:gd name="connsiteX3" fmla="*/ 2343873 w 2812648"/>
                <a:gd name="connsiteY3" fmla="*/ 0 h 1666755"/>
                <a:gd name="connsiteX4" fmla="*/ 2812648 w 2812648"/>
                <a:gd name="connsiteY4" fmla="*/ 0 h 1666755"/>
                <a:gd name="connsiteX5" fmla="*/ 2812648 w 2812648"/>
                <a:gd name="connsiteY5" fmla="*/ 972274 h 1666755"/>
                <a:gd name="connsiteX6" fmla="*/ 2812648 w 2812648"/>
                <a:gd name="connsiteY6" fmla="*/ 972274 h 1666755"/>
                <a:gd name="connsiteX7" fmla="*/ 2812648 w 2812648"/>
                <a:gd name="connsiteY7" fmla="*/ 1388963 h 1666755"/>
                <a:gd name="connsiteX8" fmla="*/ 2812648 w 2812648"/>
                <a:gd name="connsiteY8" fmla="*/ 1666755 h 1666755"/>
                <a:gd name="connsiteX9" fmla="*/ 2343873 w 2812648"/>
                <a:gd name="connsiteY9" fmla="*/ 1666755 h 1666755"/>
                <a:gd name="connsiteX10" fmla="*/ 2499516 w 2812648"/>
                <a:gd name="connsiteY10" fmla="*/ 2095011 h 1666755"/>
                <a:gd name="connsiteX11" fmla="*/ 1640711 w 2812648"/>
                <a:gd name="connsiteY11" fmla="*/ 1666755 h 1666755"/>
                <a:gd name="connsiteX12" fmla="*/ 0 w 2812648"/>
                <a:gd name="connsiteY12" fmla="*/ 1666755 h 1666755"/>
                <a:gd name="connsiteX13" fmla="*/ 0 w 2812648"/>
                <a:gd name="connsiteY13" fmla="*/ 1388963 h 1666755"/>
                <a:gd name="connsiteX14" fmla="*/ 0 w 2812648"/>
                <a:gd name="connsiteY14" fmla="*/ 972274 h 1666755"/>
                <a:gd name="connsiteX15" fmla="*/ 0 w 2812648"/>
                <a:gd name="connsiteY15" fmla="*/ 972274 h 1666755"/>
                <a:gd name="connsiteX16" fmla="*/ 0 w 2812648"/>
                <a:gd name="connsiteY16" fmla="*/ 0 h 1666755"/>
                <a:gd name="connsiteX0" fmla="*/ 0 w 2812648"/>
                <a:gd name="connsiteY0" fmla="*/ 0 h 2095011"/>
                <a:gd name="connsiteX1" fmla="*/ 1640711 w 2812648"/>
                <a:gd name="connsiteY1" fmla="*/ 0 h 2095011"/>
                <a:gd name="connsiteX2" fmla="*/ 1640711 w 2812648"/>
                <a:gd name="connsiteY2" fmla="*/ 0 h 2095011"/>
                <a:gd name="connsiteX3" fmla="*/ 2343873 w 2812648"/>
                <a:gd name="connsiteY3" fmla="*/ 0 h 2095011"/>
                <a:gd name="connsiteX4" fmla="*/ 2812648 w 2812648"/>
                <a:gd name="connsiteY4" fmla="*/ 0 h 2095011"/>
                <a:gd name="connsiteX5" fmla="*/ 2812648 w 2812648"/>
                <a:gd name="connsiteY5" fmla="*/ 972274 h 2095011"/>
                <a:gd name="connsiteX6" fmla="*/ 2812648 w 2812648"/>
                <a:gd name="connsiteY6" fmla="*/ 972274 h 2095011"/>
                <a:gd name="connsiteX7" fmla="*/ 2812648 w 2812648"/>
                <a:gd name="connsiteY7" fmla="*/ 1388963 h 2095011"/>
                <a:gd name="connsiteX8" fmla="*/ 2812648 w 2812648"/>
                <a:gd name="connsiteY8" fmla="*/ 1666755 h 2095011"/>
                <a:gd name="connsiteX9" fmla="*/ 2343873 w 2812648"/>
                <a:gd name="connsiteY9" fmla="*/ 1666755 h 2095011"/>
                <a:gd name="connsiteX10" fmla="*/ 2499516 w 2812648"/>
                <a:gd name="connsiteY10" fmla="*/ 2095011 h 2095011"/>
                <a:gd name="connsiteX11" fmla="*/ 1640711 w 2812648"/>
                <a:gd name="connsiteY11" fmla="*/ 1666755 h 2095011"/>
                <a:gd name="connsiteX12" fmla="*/ 0 w 2812648"/>
                <a:gd name="connsiteY12" fmla="*/ 1666755 h 2095011"/>
                <a:gd name="connsiteX13" fmla="*/ 0 w 2812648"/>
                <a:gd name="connsiteY13" fmla="*/ 1388963 h 2095011"/>
                <a:gd name="connsiteX14" fmla="*/ 0 w 2812648"/>
                <a:gd name="connsiteY14" fmla="*/ 972274 h 2095011"/>
                <a:gd name="connsiteX15" fmla="*/ 0 w 2812648"/>
                <a:gd name="connsiteY15" fmla="*/ 972274 h 2095011"/>
                <a:gd name="connsiteX16" fmla="*/ 0 w 2812648"/>
                <a:gd name="connsiteY16" fmla="*/ 0 h 2095011"/>
                <a:gd name="connsiteX0" fmla="*/ 0 w 2812648"/>
                <a:gd name="connsiteY0" fmla="*/ 0 h 2095011"/>
                <a:gd name="connsiteX1" fmla="*/ 1640711 w 2812648"/>
                <a:gd name="connsiteY1" fmla="*/ 0 h 2095011"/>
                <a:gd name="connsiteX2" fmla="*/ 1640711 w 2812648"/>
                <a:gd name="connsiteY2" fmla="*/ 0 h 2095011"/>
                <a:gd name="connsiteX3" fmla="*/ 2343873 w 2812648"/>
                <a:gd name="connsiteY3" fmla="*/ 0 h 2095011"/>
                <a:gd name="connsiteX4" fmla="*/ 2812648 w 2812648"/>
                <a:gd name="connsiteY4" fmla="*/ 0 h 2095011"/>
                <a:gd name="connsiteX5" fmla="*/ 2812648 w 2812648"/>
                <a:gd name="connsiteY5" fmla="*/ 972274 h 2095011"/>
                <a:gd name="connsiteX6" fmla="*/ 2812648 w 2812648"/>
                <a:gd name="connsiteY6" fmla="*/ 972274 h 2095011"/>
                <a:gd name="connsiteX7" fmla="*/ 2812648 w 2812648"/>
                <a:gd name="connsiteY7" fmla="*/ 1388963 h 2095011"/>
                <a:gd name="connsiteX8" fmla="*/ 2812648 w 2812648"/>
                <a:gd name="connsiteY8" fmla="*/ 1666755 h 2095011"/>
                <a:gd name="connsiteX9" fmla="*/ 2343873 w 2812648"/>
                <a:gd name="connsiteY9" fmla="*/ 1666755 h 2095011"/>
                <a:gd name="connsiteX10" fmla="*/ 2499516 w 2812648"/>
                <a:gd name="connsiteY10" fmla="*/ 2095011 h 2095011"/>
                <a:gd name="connsiteX11" fmla="*/ 1640711 w 2812648"/>
                <a:gd name="connsiteY11" fmla="*/ 1666755 h 2095011"/>
                <a:gd name="connsiteX12" fmla="*/ 0 w 2812648"/>
                <a:gd name="connsiteY12" fmla="*/ 1666755 h 2095011"/>
                <a:gd name="connsiteX13" fmla="*/ 0 w 2812648"/>
                <a:gd name="connsiteY13" fmla="*/ 1388963 h 2095011"/>
                <a:gd name="connsiteX14" fmla="*/ 0 w 2812648"/>
                <a:gd name="connsiteY14" fmla="*/ 972274 h 2095011"/>
                <a:gd name="connsiteX15" fmla="*/ 0 w 2812648"/>
                <a:gd name="connsiteY15" fmla="*/ 972274 h 2095011"/>
                <a:gd name="connsiteX16" fmla="*/ 0 w 2812648"/>
                <a:gd name="connsiteY16" fmla="*/ 0 h 2095011"/>
                <a:gd name="connsiteX0" fmla="*/ 0 w 2812648"/>
                <a:gd name="connsiteY0" fmla="*/ 0 h 2095011"/>
                <a:gd name="connsiteX1" fmla="*/ 1640711 w 2812648"/>
                <a:gd name="connsiteY1" fmla="*/ 0 h 2095011"/>
                <a:gd name="connsiteX2" fmla="*/ 1640711 w 2812648"/>
                <a:gd name="connsiteY2" fmla="*/ 0 h 2095011"/>
                <a:gd name="connsiteX3" fmla="*/ 2343873 w 2812648"/>
                <a:gd name="connsiteY3" fmla="*/ 0 h 2095011"/>
                <a:gd name="connsiteX4" fmla="*/ 2812648 w 2812648"/>
                <a:gd name="connsiteY4" fmla="*/ 0 h 2095011"/>
                <a:gd name="connsiteX5" fmla="*/ 2812648 w 2812648"/>
                <a:gd name="connsiteY5" fmla="*/ 972274 h 2095011"/>
                <a:gd name="connsiteX6" fmla="*/ 2812648 w 2812648"/>
                <a:gd name="connsiteY6" fmla="*/ 972274 h 2095011"/>
                <a:gd name="connsiteX7" fmla="*/ 2812648 w 2812648"/>
                <a:gd name="connsiteY7" fmla="*/ 1388963 h 2095011"/>
                <a:gd name="connsiteX8" fmla="*/ 2812648 w 2812648"/>
                <a:gd name="connsiteY8" fmla="*/ 1666755 h 2095011"/>
                <a:gd name="connsiteX9" fmla="*/ 2343873 w 2812648"/>
                <a:gd name="connsiteY9" fmla="*/ 1666755 h 2095011"/>
                <a:gd name="connsiteX10" fmla="*/ 2499516 w 2812648"/>
                <a:gd name="connsiteY10" fmla="*/ 2095011 h 2095011"/>
                <a:gd name="connsiteX11" fmla="*/ 1640711 w 2812648"/>
                <a:gd name="connsiteY11" fmla="*/ 1666755 h 2095011"/>
                <a:gd name="connsiteX12" fmla="*/ 0 w 2812648"/>
                <a:gd name="connsiteY12" fmla="*/ 1666755 h 2095011"/>
                <a:gd name="connsiteX13" fmla="*/ 0 w 2812648"/>
                <a:gd name="connsiteY13" fmla="*/ 1388963 h 2095011"/>
                <a:gd name="connsiteX14" fmla="*/ 0 w 2812648"/>
                <a:gd name="connsiteY14" fmla="*/ 972274 h 2095011"/>
                <a:gd name="connsiteX15" fmla="*/ 0 w 2812648"/>
                <a:gd name="connsiteY15" fmla="*/ 972274 h 2095011"/>
                <a:gd name="connsiteX16" fmla="*/ 0 w 2812648"/>
                <a:gd name="connsiteY16" fmla="*/ 0 h 2095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12648" h="2095011">
                  <a:moveTo>
                    <a:pt x="0" y="0"/>
                  </a:moveTo>
                  <a:lnTo>
                    <a:pt x="1640711" y="0"/>
                  </a:lnTo>
                  <a:lnTo>
                    <a:pt x="1640711" y="0"/>
                  </a:lnTo>
                  <a:lnTo>
                    <a:pt x="2343873" y="0"/>
                  </a:lnTo>
                  <a:lnTo>
                    <a:pt x="2812648" y="0"/>
                  </a:lnTo>
                  <a:lnTo>
                    <a:pt x="2812648" y="972274"/>
                  </a:lnTo>
                  <a:lnTo>
                    <a:pt x="2812648" y="972274"/>
                  </a:lnTo>
                  <a:lnTo>
                    <a:pt x="2812648" y="1388963"/>
                  </a:lnTo>
                  <a:lnTo>
                    <a:pt x="2812648" y="1666755"/>
                  </a:lnTo>
                  <a:lnTo>
                    <a:pt x="2343873" y="1666755"/>
                  </a:lnTo>
                  <a:cubicBezTo>
                    <a:pt x="2175835" y="1844231"/>
                    <a:pt x="2447635" y="1952259"/>
                    <a:pt x="2499516" y="2095011"/>
                  </a:cubicBezTo>
                  <a:cubicBezTo>
                    <a:pt x="2213248" y="1952259"/>
                    <a:pt x="1973278" y="2017851"/>
                    <a:pt x="1640711" y="1666755"/>
                  </a:cubicBezTo>
                  <a:lnTo>
                    <a:pt x="0" y="1666755"/>
                  </a:lnTo>
                  <a:lnTo>
                    <a:pt x="0" y="1388963"/>
                  </a:lnTo>
                  <a:lnTo>
                    <a:pt x="0" y="972274"/>
                  </a:lnTo>
                  <a:lnTo>
                    <a:pt x="0" y="972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CB9E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31861" y="1133066"/>
              <a:ext cx="320223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vi-VN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Chúng mình </a:t>
              </a:r>
              <a:r>
                <a:rPr lang="vi-VN" altLang="zh-CN" sz="2400" smtClean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cùng</a:t>
              </a:r>
              <a:r>
                <a:rPr lang="en-US" altLang="zh-CN" sz="2400" smtClean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vi-VN" altLang="zh-CN" sz="2400" smtClean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sáng </a:t>
              </a:r>
              <a:r>
                <a:rPr lang="vi-VN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tạo một sản </a:t>
              </a:r>
              <a:r>
                <a:rPr lang="vi-VN" altLang="zh-CN" sz="2400" smtClean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phẩm</a:t>
              </a:r>
              <a:r>
                <a:rPr lang="en-US" altLang="zh-CN" sz="2400" smtClean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vi-VN" altLang="zh-CN" sz="2400" smtClean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từ </a:t>
              </a:r>
              <a:r>
                <a:rPr lang="vi-VN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những hình </a:t>
              </a:r>
              <a:r>
                <a:rPr lang="vi-VN" altLang="zh-CN" sz="2400" smtClean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khối</a:t>
              </a:r>
              <a:r>
                <a:rPr lang="en-US" altLang="zh-CN" sz="2400" smtClean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vi-VN" altLang="zh-CN" sz="2400" smtClean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đã </a:t>
              </a:r>
              <a:r>
                <a:rPr lang="vi-VN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học nhé!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158658" y="840208"/>
            <a:ext cx="906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Hai bạn đang trao đổi điều gì? Em hãy giúp bạn thực hiện nhé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72939" y="4103137"/>
            <a:ext cx="40902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Mô</a:t>
            </a:r>
            <a:r>
              <a:rPr kumimoji="0" lang="vi-VN" altLang="zh-CN" sz="2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hình thành phố hình học được lắp ghép từ những đồ vật có dạng khối lập phương, khối hộp chữ nhật, khối trụ, khối cầu</a:t>
            </a:r>
            <a:endParaRPr kumimoji="0" lang="vi-VN" altLang="zh-CN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62036" y="5639957"/>
            <a:ext cx="40902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200" spc="-5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Đảm bảo tính thẩm mĩ, hài hoà về màu sắc, cân đối về hình dáng</a:t>
            </a:r>
            <a:endParaRPr kumimoji="0" lang="vi-VN" altLang="zh-CN" sz="2200" b="0" i="0" u="none" strike="noStrike" kern="1200" cap="none" spc="-5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45967" y="3590238"/>
            <a:ext cx="34300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 CHÍ SẢN PHẨM</a:t>
            </a:r>
          </a:p>
        </p:txBody>
      </p:sp>
    </p:spTree>
    <p:extLst>
      <p:ext uri="{BB962C8B-B14F-4D97-AF65-F5344CB8AC3E}">
        <p14:creationId xmlns:p14="http://schemas.microsoft.com/office/powerpoint/2010/main" val="310616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7" grpId="0"/>
      <p:bldP spid="33" grpId="0"/>
      <p:bldP spid="14" grpId="0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191802" y="1592495"/>
            <a:ext cx="9674608" cy="4140485"/>
          </a:xfrm>
          <a:prstGeom prst="roundRect">
            <a:avLst>
              <a:gd name="adj" fmla="val 10160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/>
          <p:cNvSpPr txBox="1"/>
          <p:nvPr/>
        </p:nvSpPr>
        <p:spPr>
          <a:xfrm>
            <a:off x="3579508" y="481020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 smtClean="0">
                <a:solidFill>
                  <a:schemeClr val="bg1"/>
                </a:solidFill>
                <a:latin typeface="Pangolin" panose="00000500000000000000" pitchFamily="2" charset="0"/>
                <a:ea typeface="Roboto" panose="02000000000000000000" pitchFamily="2" charset="0"/>
              </a:rPr>
              <a:t>PHIẾU HỌC TẬP SỐ 1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2837" y="1805725"/>
            <a:ext cx="59725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</a:t>
            </a:r>
            <a:r>
              <a:rPr lang="en-US" sz="2400" b="1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vẽ và tô màu các hình khối đã học</a:t>
            </a:r>
            <a:endParaRPr lang="vi-VN" sz="2400" b="1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Cube 9"/>
          <p:cNvSpPr/>
          <p:nvPr/>
        </p:nvSpPr>
        <p:spPr>
          <a:xfrm>
            <a:off x="2599283" y="3009645"/>
            <a:ext cx="1303220" cy="1247190"/>
          </a:xfrm>
          <a:prstGeom prst="cube">
            <a:avLst/>
          </a:prstGeom>
          <a:gradFill flip="none" rotWithShape="1">
            <a:gsLst>
              <a:gs pos="0">
                <a:srgbClr val="2FAAB2"/>
              </a:gs>
              <a:gs pos="48000">
                <a:srgbClr val="49C5CF"/>
              </a:gs>
              <a:gs pos="100000">
                <a:srgbClr val="7DD6DD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125123" y="3066981"/>
            <a:ext cx="1132518" cy="1132518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19000">
                <a:schemeClr val="accent2">
                  <a:lumMod val="0"/>
                  <a:lumOff val="100000"/>
                </a:schemeClr>
              </a:gs>
              <a:gs pos="93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2" name="Cube 11"/>
          <p:cNvSpPr/>
          <p:nvPr/>
        </p:nvSpPr>
        <p:spPr>
          <a:xfrm>
            <a:off x="5769706" y="3163696"/>
            <a:ext cx="1992708" cy="797091"/>
          </a:xfrm>
          <a:prstGeom prst="cub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3" name="Can 12"/>
          <p:cNvSpPr/>
          <p:nvPr/>
        </p:nvSpPr>
        <p:spPr>
          <a:xfrm>
            <a:off x="4444746" y="3028514"/>
            <a:ext cx="821803" cy="1281536"/>
          </a:xfrm>
          <a:prstGeom prst="can">
            <a:avLst/>
          </a:prstGeom>
          <a:gradFill flip="none" rotWithShape="1">
            <a:gsLst>
              <a:gs pos="0">
                <a:srgbClr val="FF8B8B"/>
              </a:gs>
              <a:gs pos="23000">
                <a:srgbClr val="FF5353"/>
              </a:gs>
              <a:gs pos="69000">
                <a:srgbClr val="E0444B"/>
              </a:gs>
              <a:gs pos="97000">
                <a:srgbClr val="D1232A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9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3974663" y="382787"/>
            <a:ext cx="3921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THẢO LUẬN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0"/>
            <a:ext cx="2029820" cy="1484555"/>
            <a:chOff x="442597" y="615596"/>
            <a:chExt cx="2029820" cy="1484555"/>
          </a:xfrm>
        </p:grpSpPr>
        <p:sp>
          <p:nvSpPr>
            <p:cNvPr id="2" name="Oval 1"/>
            <p:cNvSpPr/>
            <p:nvPr/>
          </p:nvSpPr>
          <p:spPr>
            <a:xfrm>
              <a:off x="700765" y="802476"/>
              <a:ext cx="1642322" cy="11556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597" y="615596"/>
              <a:ext cx="2029820" cy="1484555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1" name="TextBox 20"/>
          <p:cNvSpPr txBox="1"/>
          <p:nvPr/>
        </p:nvSpPr>
        <p:spPr>
          <a:xfrm>
            <a:off x="6401020" y="2222679"/>
            <a:ext cx="1474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Khối </a:t>
            </a:r>
            <a:r>
              <a:rPr lang="en-US" altLang="zh-CN" sz="24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trụ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14910" y="2222679"/>
            <a:ext cx="1591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4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Khối </a:t>
            </a:r>
            <a:r>
              <a:rPr lang="vi-VN" altLang="zh-C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cầu </a:t>
            </a:r>
            <a:endParaRPr lang="en-US" altLang="zh-CN" sz="240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24206" y="2198407"/>
            <a:ext cx="2430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4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Khối</a:t>
            </a:r>
            <a:r>
              <a:rPr lang="en-US" altLang="zh-CN" sz="24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lập phương</a:t>
            </a:r>
            <a:endParaRPr lang="en-US" altLang="zh-CN" sz="240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525812" y="2198406"/>
            <a:ext cx="2718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4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Khối hộp</a:t>
            </a:r>
            <a:r>
              <a:rPr lang="en-US" altLang="zh-CN" sz="24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chữ </a:t>
            </a:r>
            <a:r>
              <a:rPr lang="vi-VN" altLang="zh-C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nhật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4" name="Cube 3"/>
          <p:cNvSpPr/>
          <p:nvPr/>
        </p:nvSpPr>
        <p:spPr>
          <a:xfrm>
            <a:off x="959650" y="4976088"/>
            <a:ext cx="1303220" cy="1247190"/>
          </a:xfrm>
          <a:prstGeom prst="cube">
            <a:avLst/>
          </a:prstGeom>
          <a:gradFill flip="none" rotWithShape="1">
            <a:gsLst>
              <a:gs pos="0">
                <a:srgbClr val="2FAAB2"/>
              </a:gs>
              <a:gs pos="48000">
                <a:srgbClr val="49C5CF"/>
              </a:gs>
              <a:gs pos="100000">
                <a:srgbClr val="7DD6DD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latin typeface="Roboto Black" panose="02000000000000000000" pitchFamily="2" charset="0"/>
                <a:ea typeface="Roboto Black" panose="02000000000000000000" pitchFamily="2" charset="0"/>
              </a:rPr>
              <a:t>1</a:t>
            </a:r>
            <a:endParaRPr lang="en-US" sz="3200"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9619463" y="5098048"/>
            <a:ext cx="1132518" cy="1132518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19000">
                <a:schemeClr val="accent2">
                  <a:lumMod val="0"/>
                  <a:lumOff val="100000"/>
                </a:schemeClr>
              </a:gs>
              <a:gs pos="93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latin typeface="Roboto Black" panose="02000000000000000000" pitchFamily="2" charset="0"/>
                <a:ea typeface="Roboto Black" panose="02000000000000000000" pitchFamily="2" charset="0"/>
              </a:rPr>
              <a:t>4</a:t>
            </a:r>
            <a:endParaRPr lang="en-US" sz="3200"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29" name="Cube 28"/>
          <p:cNvSpPr/>
          <p:nvPr/>
        </p:nvSpPr>
        <p:spPr>
          <a:xfrm>
            <a:off x="5986338" y="5265762"/>
            <a:ext cx="1992708" cy="797091"/>
          </a:xfrm>
          <a:prstGeom prst="cub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latin typeface="Roboto Black" panose="02000000000000000000" pitchFamily="2" charset="0"/>
                <a:ea typeface="Roboto Black" panose="02000000000000000000" pitchFamily="2" charset="0"/>
              </a:rPr>
              <a:t>3</a:t>
            </a:r>
            <a:endParaRPr lang="en-US" sz="3200"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6" name="Can 5"/>
          <p:cNvSpPr/>
          <p:nvPr/>
        </p:nvSpPr>
        <p:spPr>
          <a:xfrm>
            <a:off x="3734688" y="4976088"/>
            <a:ext cx="821803" cy="1281536"/>
          </a:xfrm>
          <a:prstGeom prst="can">
            <a:avLst/>
          </a:prstGeom>
          <a:gradFill flip="none" rotWithShape="1">
            <a:gsLst>
              <a:gs pos="0">
                <a:srgbClr val="FF8B8B"/>
              </a:gs>
              <a:gs pos="23000">
                <a:srgbClr val="FF5353"/>
              </a:gs>
              <a:gs pos="69000">
                <a:srgbClr val="E0444B"/>
              </a:gs>
              <a:gs pos="97000">
                <a:srgbClr val="D1232A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latin typeface="Roboto Black" panose="02000000000000000000" pitchFamily="2" charset="0"/>
                <a:ea typeface="Roboto Black" panose="02000000000000000000" pitchFamily="2" charset="0"/>
              </a:rPr>
              <a:t>2</a:t>
            </a:r>
            <a:endParaRPr lang="en-US" sz="3200"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974663" y="1340016"/>
            <a:ext cx="4390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gọi tên các hình nhé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90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1094 0.31088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47" y="1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-0.23698 0.30741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49" y="1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24688 0.32083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4" y="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0.69271 0.31412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35" y="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17" grpId="0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4" grpId="0" animBg="1"/>
      <p:bldP spid="25" grpId="0" animBg="1"/>
      <p:bldP spid="29" grpId="0" animBg="1"/>
      <p:bldP spid="6" grpId="0" animBg="1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3974663" y="382787"/>
            <a:ext cx="3921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THẢO LUẬN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0"/>
            <a:ext cx="2029820" cy="1484555"/>
            <a:chOff x="442597" y="615596"/>
            <a:chExt cx="2029820" cy="1484555"/>
          </a:xfrm>
        </p:grpSpPr>
        <p:sp>
          <p:nvSpPr>
            <p:cNvPr id="2" name="Oval 1"/>
            <p:cNvSpPr/>
            <p:nvPr/>
          </p:nvSpPr>
          <p:spPr>
            <a:xfrm>
              <a:off x="700765" y="802476"/>
              <a:ext cx="1642322" cy="11556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597" y="615596"/>
              <a:ext cx="2029820" cy="1484555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0" name="TextBox 19"/>
          <p:cNvSpPr txBox="1"/>
          <p:nvPr/>
        </p:nvSpPr>
        <p:spPr>
          <a:xfrm>
            <a:off x="2277574" y="1342513"/>
            <a:ext cx="7636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Em hãy</a:t>
            </a:r>
            <a:r>
              <a:rPr kumimoji="0" lang="en-US" altLang="zh-CN" sz="2400" b="0" i="0" u="none" strike="noStrike" kern="1200" cap="none" spc="0" normalizeH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xếp hình ngôi nhà từ những hình khối này nhé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07944" y="3621779"/>
            <a:ext cx="1591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4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Khối </a:t>
            </a:r>
            <a:r>
              <a:rPr lang="vi-VN" altLang="zh-C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cầu </a:t>
            </a:r>
            <a:endParaRPr lang="en-US" altLang="zh-CN" sz="240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68724" y="3714243"/>
            <a:ext cx="2430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4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Khối</a:t>
            </a:r>
            <a:r>
              <a:rPr lang="en-US" altLang="zh-CN" sz="24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lập phương</a:t>
            </a:r>
            <a:endParaRPr lang="en-US" altLang="zh-CN" sz="240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13719" y="3714243"/>
            <a:ext cx="2718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4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Khối hộp</a:t>
            </a:r>
            <a:r>
              <a:rPr lang="en-US" altLang="zh-CN" sz="24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chữ </a:t>
            </a:r>
            <a:r>
              <a:rPr lang="vi-VN" altLang="zh-C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nhật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4" name="Cube 3"/>
          <p:cNvSpPr/>
          <p:nvPr/>
        </p:nvSpPr>
        <p:spPr>
          <a:xfrm>
            <a:off x="5248799" y="2285730"/>
            <a:ext cx="1303220" cy="1247190"/>
          </a:xfrm>
          <a:prstGeom prst="cube">
            <a:avLst/>
          </a:prstGeom>
          <a:solidFill>
            <a:srgbClr val="01FFF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be 4"/>
          <p:cNvSpPr/>
          <p:nvPr/>
        </p:nvSpPr>
        <p:spPr>
          <a:xfrm>
            <a:off x="8170619" y="2179129"/>
            <a:ext cx="2423751" cy="1471226"/>
          </a:xfrm>
          <a:prstGeom prst="cube">
            <a:avLst/>
          </a:prstGeom>
          <a:solidFill>
            <a:srgbClr val="FFFF00"/>
          </a:solidFill>
          <a:ln>
            <a:solidFill>
              <a:srgbClr val="F5CC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651696" y="2304931"/>
            <a:ext cx="1132518" cy="1132518"/>
          </a:xfrm>
          <a:prstGeom prst="ellipse">
            <a:avLst/>
          </a:prstGeom>
          <a:solidFill>
            <a:srgbClr val="4FF702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ube 28"/>
          <p:cNvSpPr/>
          <p:nvPr/>
        </p:nvSpPr>
        <p:spPr>
          <a:xfrm>
            <a:off x="10715297" y="2639232"/>
            <a:ext cx="633743" cy="947235"/>
          </a:xfrm>
          <a:prstGeom prst="cube">
            <a:avLst/>
          </a:prstGeom>
          <a:solidFill>
            <a:srgbClr val="006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E1A571D-1B7C-825D-10FD-BD7395D38B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05" b="98895" l="3929" r="9857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5404" y="4352482"/>
            <a:ext cx="2218325" cy="21509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828B23C-347D-9B74-AEDB-6D3BA83720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97" b="97903" l="3155" r="9889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83218" y="4235047"/>
            <a:ext cx="2469115" cy="24145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95222" y="3718744"/>
            <a:ext cx="1474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Khối </a:t>
            </a:r>
            <a:r>
              <a:rPr lang="en-US" altLang="zh-CN" sz="24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trụ</a:t>
            </a:r>
          </a:p>
        </p:txBody>
      </p:sp>
      <p:sp>
        <p:nvSpPr>
          <p:cNvPr id="19" name="Can 18"/>
          <p:cNvSpPr/>
          <p:nvPr/>
        </p:nvSpPr>
        <p:spPr>
          <a:xfrm>
            <a:off x="867315" y="2304931"/>
            <a:ext cx="821803" cy="1281536"/>
          </a:xfrm>
          <a:prstGeom prst="can">
            <a:avLst/>
          </a:prstGeom>
          <a:gradFill flip="none" rotWithShape="1">
            <a:gsLst>
              <a:gs pos="0">
                <a:srgbClr val="FF8B8B"/>
              </a:gs>
              <a:gs pos="23000">
                <a:srgbClr val="FF5353"/>
              </a:gs>
              <a:gs pos="69000">
                <a:srgbClr val="E0444B"/>
              </a:gs>
              <a:gs pos="97000">
                <a:srgbClr val="D1232A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latin typeface="Roboto Black" panose="02000000000000000000" pitchFamily="2" charset="0"/>
                <a:ea typeface="Roboto Black" panose="02000000000000000000" pitchFamily="2" charset="0"/>
              </a:rPr>
              <a:t>2</a:t>
            </a:r>
            <a:endParaRPr lang="en-US" sz="3200"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73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20" grpId="0"/>
      <p:bldP spid="22" grpId="0"/>
      <p:bldP spid="23" grpId="0"/>
      <p:bldP spid="24" grpId="0"/>
      <p:bldP spid="4" grpId="0" animBg="1"/>
      <p:bldP spid="5" grpId="0" animBg="1"/>
      <p:bldP spid="25" grpId="0" animBg="1"/>
      <p:bldP spid="29" grpId="0" animBg="1"/>
      <p:bldP spid="18" grpId="0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063518" y="1521495"/>
            <a:ext cx="9674608" cy="4140485"/>
          </a:xfrm>
          <a:prstGeom prst="roundRect">
            <a:avLst>
              <a:gd name="adj" fmla="val 10160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/>
          <p:cNvSpPr txBox="1"/>
          <p:nvPr/>
        </p:nvSpPr>
        <p:spPr>
          <a:xfrm>
            <a:off x="3579508" y="481020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 smtClean="0">
                <a:solidFill>
                  <a:schemeClr val="bg1"/>
                </a:solidFill>
                <a:latin typeface="Pangolin" panose="00000500000000000000" pitchFamily="2" charset="0"/>
                <a:ea typeface="Roboto" panose="02000000000000000000" pitchFamily="2" charset="0"/>
              </a:rPr>
              <a:t>PHIẾU HỌC TẬP SỐ 2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446" y="1633453"/>
            <a:ext cx="6753633" cy="384311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532632" y="3915129"/>
            <a:ext cx="1082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16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Khối </a:t>
            </a:r>
            <a:r>
              <a:rPr lang="en-US" altLang="zh-CN" sz="1600" smtClean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trụ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89606" y="5079182"/>
            <a:ext cx="976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1600" smtClean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Khối </a:t>
            </a:r>
            <a:r>
              <a:rPr lang="vi-VN" altLang="zh-CN" sz="16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cầu </a:t>
            </a:r>
            <a:endParaRPr lang="en-US" altLang="zh-CN" sz="1600" smtClean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77444" y="5061443"/>
            <a:ext cx="16813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1600" smtClean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Khối</a:t>
            </a:r>
            <a:r>
              <a:rPr lang="en-US" altLang="zh-CN" sz="1600" smtClean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1600" smtClean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lập phương</a:t>
            </a:r>
            <a:endParaRPr lang="en-US" altLang="zh-CN" sz="1600" smtClean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88839" y="2770900"/>
            <a:ext cx="18668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1600" smtClean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Khối hộp</a:t>
            </a:r>
            <a:r>
              <a:rPr lang="en-US" altLang="zh-CN" sz="1600" smtClean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1600" smtClean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chữ </a:t>
            </a:r>
            <a:r>
              <a:rPr lang="vi-VN" altLang="zh-CN" sz="16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nhật</a:t>
            </a:r>
            <a:endParaRPr kumimoji="0" lang="en-US" altLang="zh-CN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99653" y="5023995"/>
            <a:ext cx="2718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1600" smtClean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Khối hộp</a:t>
            </a:r>
            <a:r>
              <a:rPr lang="en-US" altLang="zh-CN" sz="1600" smtClean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1600" smtClean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chữ </a:t>
            </a:r>
            <a:r>
              <a:rPr lang="vi-VN" altLang="zh-CN" sz="16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nhật</a:t>
            </a:r>
            <a:endParaRPr kumimoji="0" lang="en-US" altLang="zh-CN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53982" y="3905297"/>
            <a:ext cx="18328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1600" smtClean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Khối hộp</a:t>
            </a:r>
            <a:r>
              <a:rPr lang="en-US" altLang="zh-CN" sz="1600" smtClean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1600" smtClean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chữ </a:t>
            </a:r>
            <a:r>
              <a:rPr lang="vi-VN" altLang="zh-CN" sz="16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nhật</a:t>
            </a:r>
            <a:endParaRPr kumimoji="0" lang="en-US" altLang="zh-CN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32916" y="2682412"/>
            <a:ext cx="1082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16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Khối </a:t>
            </a:r>
            <a:r>
              <a:rPr lang="en-US" altLang="zh-CN" sz="1600" smtClean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trụ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032916" y="5055886"/>
            <a:ext cx="1082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16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Khối </a:t>
            </a:r>
            <a:r>
              <a:rPr lang="en-US" altLang="zh-CN" sz="1600" smtClean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trụ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301303" y="2740102"/>
            <a:ext cx="976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1600" smtClean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Khối </a:t>
            </a:r>
            <a:r>
              <a:rPr lang="vi-VN" altLang="zh-CN" sz="16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cầu </a:t>
            </a:r>
            <a:endParaRPr lang="en-US" altLang="zh-CN" sz="1600" smtClean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962955" y="3942809"/>
            <a:ext cx="976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1600" smtClean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Khối </a:t>
            </a:r>
            <a:r>
              <a:rPr lang="vi-VN" altLang="zh-CN" sz="16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cầu </a:t>
            </a:r>
            <a:endParaRPr lang="en-US" altLang="zh-CN" sz="1600" smtClean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905700" y="3894676"/>
            <a:ext cx="16813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1600" smtClean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Khối</a:t>
            </a:r>
            <a:r>
              <a:rPr lang="en-US" altLang="zh-CN" sz="1600" smtClean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1600" smtClean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lập phương</a:t>
            </a:r>
            <a:endParaRPr lang="en-US" altLang="zh-CN" sz="1600" smtClean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12554" y="2720861"/>
            <a:ext cx="16813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1600" smtClean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Khối</a:t>
            </a:r>
            <a:r>
              <a:rPr lang="en-US" altLang="zh-CN" sz="1600" smtClean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1600" smtClean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lập phương</a:t>
            </a:r>
            <a:endParaRPr lang="en-US" altLang="zh-CN" sz="1600" smtClean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9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6" grpId="0"/>
      <p:bldP spid="27" grpId="0"/>
      <p:bldP spid="28" grpId="0"/>
      <p:bldP spid="29" grpId="0"/>
      <p:bldP spid="30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3600</TotalTime>
  <Words>1240</Words>
  <Application>Microsoft Office PowerPoint</Application>
  <PresentationFormat>Widescreen</PresentationFormat>
  <Paragraphs>163</Paragraphs>
  <Slides>27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Pangolin</vt:lpstr>
      <vt:lpstr>Times New Roman</vt:lpstr>
      <vt:lpstr>Arial</vt:lpstr>
      <vt:lpstr>Calibri Light</vt:lpstr>
      <vt:lpstr>Roboto Black</vt:lpstr>
      <vt:lpstr>Calibri</vt:lpstr>
      <vt:lpstr>Roboto</vt:lpstr>
      <vt:lpstr>3_Office Theme</vt:lpstr>
      <vt:lpstr>4_Office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179</cp:revision>
  <dcterms:created xsi:type="dcterms:W3CDTF">2023-04-01T23:44:56Z</dcterms:created>
  <dcterms:modified xsi:type="dcterms:W3CDTF">2024-02-16T09:51:16Z</dcterms:modified>
</cp:coreProperties>
</file>