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77" r:id="rId3"/>
    <p:sldId id="311" r:id="rId4"/>
    <p:sldId id="295" r:id="rId5"/>
    <p:sldId id="262" r:id="rId6"/>
    <p:sldId id="310" r:id="rId7"/>
    <p:sldId id="292" r:id="rId8"/>
    <p:sldId id="263" r:id="rId9"/>
    <p:sldId id="264" r:id="rId10"/>
    <p:sldId id="299" r:id="rId11"/>
    <p:sldId id="303" r:id="rId12"/>
    <p:sldId id="302" r:id="rId13"/>
    <p:sldId id="265" r:id="rId14"/>
    <p:sldId id="308" r:id="rId15"/>
    <p:sldId id="309" r:id="rId16"/>
    <p:sldId id="297" r:id="rId17"/>
    <p:sldId id="305" r:id="rId18"/>
    <p:sldId id="306" r:id="rId19"/>
    <p:sldId id="280" r:id="rId20"/>
    <p:sldId id="266"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4" d="100"/>
          <a:sy n="84" d="100"/>
        </p:scale>
        <p:origin x="595"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5049C-4888-4DBA-873C-66B18E0A49E3}"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27803D-E847-426A-9CDC-7AEC212D2277}" type="slidenum">
              <a:rPr lang="en-US" smtClean="0"/>
              <a:t>‹#›</a:t>
            </a:fld>
            <a:endParaRPr lang="en-US"/>
          </a:p>
        </p:txBody>
      </p:sp>
    </p:spTree>
    <p:extLst>
      <p:ext uri="{BB962C8B-B14F-4D97-AF65-F5344CB8AC3E}">
        <p14:creationId xmlns:p14="http://schemas.microsoft.com/office/powerpoint/2010/main" val="756186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615C-7B30-78CC-CC86-3E73E932C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516907-27DD-860D-05AE-74C0C4A8D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1EEFBF-2DDA-5CBC-BC5C-883DBEE0162D}"/>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5" name="Footer Placeholder 4">
            <a:extLst>
              <a:ext uri="{FF2B5EF4-FFF2-40B4-BE49-F238E27FC236}">
                <a16:creationId xmlns:a16="http://schemas.microsoft.com/office/drawing/2014/main" id="{E540DC7C-CD73-4BB6-730D-E65332D1AE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FAC42E-F8D9-C88D-A165-BEDC832A47F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9552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F18-3240-FD95-091D-39101FE01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745CC-532A-344C-7EA4-C6D67CD569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4ECFC-EF1E-63F0-C786-34C4B5E9A031}"/>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5" name="Footer Placeholder 4">
            <a:extLst>
              <a:ext uri="{FF2B5EF4-FFF2-40B4-BE49-F238E27FC236}">
                <a16:creationId xmlns:a16="http://schemas.microsoft.com/office/drawing/2014/main" id="{7D17F0D1-1E32-1793-B8CF-20D77856E5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4C366B-4560-273D-D1D6-1B97AB7E431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65367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BA910-1B0D-7249-E914-5CA0418E8E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31396-4015-FA5F-44B5-4DF3F389C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A2FCA-A0A3-43D1-D964-2D9EA984FF66}"/>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5" name="Footer Placeholder 4">
            <a:extLst>
              <a:ext uri="{FF2B5EF4-FFF2-40B4-BE49-F238E27FC236}">
                <a16:creationId xmlns:a16="http://schemas.microsoft.com/office/drawing/2014/main" id="{C73C5E84-6A06-D5A2-E895-C1B7822C4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12C0BC-06B8-2F52-A7E8-DB1AA3BEEDCC}"/>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106887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6BC1-4AFE-878F-1D88-9C7E152BA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9D66A-9CF1-866D-8654-14E7E0CDC4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A37DF-77AD-2E9E-2C2B-298D00207694}"/>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5" name="Footer Placeholder 4">
            <a:extLst>
              <a:ext uri="{FF2B5EF4-FFF2-40B4-BE49-F238E27FC236}">
                <a16:creationId xmlns:a16="http://schemas.microsoft.com/office/drawing/2014/main" id="{1C575184-D442-EC05-8E92-39F7B722B5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BB1C24-2281-5BCA-E646-B383E74F28D1}"/>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83723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33D8-4226-41A6-D8D5-DCCCDA074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4BF9E-0EA3-8A43-BF13-0A911953A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048E8-41EA-2E16-CC23-9049AC38698E}"/>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5" name="Footer Placeholder 4">
            <a:extLst>
              <a:ext uri="{FF2B5EF4-FFF2-40B4-BE49-F238E27FC236}">
                <a16:creationId xmlns:a16="http://schemas.microsoft.com/office/drawing/2014/main" id="{80C0E42D-B500-4EBD-5C4F-057B397BC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D28EB0-9E98-6595-486B-3E0F05C0BB8F}"/>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0390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638A-72F3-7742-9BE8-E09B47CFC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F281-EB70-9CFA-DC4B-D3BA4CFF9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7CD7DC-948F-9992-8ADF-B3DFFED8E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66876-9B28-3825-E6D7-16F4905033B5}"/>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6" name="Footer Placeholder 5">
            <a:extLst>
              <a:ext uri="{FF2B5EF4-FFF2-40B4-BE49-F238E27FC236}">
                <a16:creationId xmlns:a16="http://schemas.microsoft.com/office/drawing/2014/main" id="{35488FD7-CB97-E4B6-C652-6763295A1F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62A85A-5BF8-E1C9-31A9-783E035508C7}"/>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6131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2EA6-B43F-139D-042F-6ED41020D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FBE95-881D-686B-3336-498693552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AD6D1-A7E9-8703-3135-F6C4299BC6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0E228-943F-0E10-181D-0C77B5D93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C9C3CC-08F6-707D-8456-C46570188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A0114-59B0-B6CC-B039-980FD7340FA6}"/>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8" name="Footer Placeholder 7">
            <a:extLst>
              <a:ext uri="{FF2B5EF4-FFF2-40B4-BE49-F238E27FC236}">
                <a16:creationId xmlns:a16="http://schemas.microsoft.com/office/drawing/2014/main" id="{89BC0F22-3102-85E9-4518-1A625FF5CD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7A67D7-53E9-309D-F533-AA5C044BB478}"/>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66016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CE31-8240-ECEE-1A1E-7D57A50AE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A6D24-CE2A-2AA7-BEBA-8F612B3B72EF}"/>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4" name="Footer Placeholder 3">
            <a:extLst>
              <a:ext uri="{FF2B5EF4-FFF2-40B4-BE49-F238E27FC236}">
                <a16:creationId xmlns:a16="http://schemas.microsoft.com/office/drawing/2014/main" id="{0D58D537-5267-DD6A-AA96-726709AEBA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85DEC1-5065-6A82-4B11-27B1408AB6BA}"/>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1431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6B6F9-88EE-1026-4875-E42CE5BC9738}"/>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3" name="Footer Placeholder 2">
            <a:extLst>
              <a:ext uri="{FF2B5EF4-FFF2-40B4-BE49-F238E27FC236}">
                <a16:creationId xmlns:a16="http://schemas.microsoft.com/office/drawing/2014/main" id="{ADBDE8C8-9828-1B92-9784-76B535DD5B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1BEEA7-7CAE-61A7-B044-EA3789B9E2AB}"/>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55868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4F69-7DA0-6E67-4B8C-426CC26EA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3E10-9147-8564-2B97-014E5A829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9FCDC-E130-A9DB-66CC-2DCAA7511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8F1CC-A5B8-9ED9-8795-3E3E656DF5B9}"/>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6" name="Footer Placeholder 5">
            <a:extLst>
              <a:ext uri="{FF2B5EF4-FFF2-40B4-BE49-F238E27FC236}">
                <a16:creationId xmlns:a16="http://schemas.microsoft.com/office/drawing/2014/main" id="{2749AF9F-27DA-3F45-29EE-B223D972D9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9D09B3-A381-91C2-4CCD-2769A5391C19}"/>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3892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4C06-9632-488F-B898-D46F40B39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7012FC-0FE0-8C2F-4455-892A55A11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E087C1-AF7A-68F0-0007-28743D46B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3AF24-404F-15C1-66FF-747A10B53348}"/>
              </a:ext>
            </a:extLst>
          </p:cNvPr>
          <p:cNvSpPr>
            <a:spLocks noGrp="1"/>
          </p:cNvSpPr>
          <p:nvPr>
            <p:ph type="dt" sz="half" idx="10"/>
          </p:nvPr>
        </p:nvSpPr>
        <p:spPr/>
        <p:txBody>
          <a:bodyPr/>
          <a:lstStyle/>
          <a:p>
            <a:fld id="{5010C35D-5C96-464C-A01F-A6D793F65F35}" type="datetimeFigureOut">
              <a:rPr lang="en-US" smtClean="0"/>
              <a:t>12/10/2023</a:t>
            </a:fld>
            <a:endParaRPr lang="en-US" dirty="0"/>
          </a:p>
        </p:txBody>
      </p:sp>
      <p:sp>
        <p:nvSpPr>
          <p:cNvPr id="6" name="Footer Placeholder 5">
            <a:extLst>
              <a:ext uri="{FF2B5EF4-FFF2-40B4-BE49-F238E27FC236}">
                <a16:creationId xmlns:a16="http://schemas.microsoft.com/office/drawing/2014/main" id="{F4750DB1-D650-E784-7CE6-2AAC52385D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67FC63-9B29-E67E-BE0C-9FBC40FBEB86}"/>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41870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6AA37-0724-5E86-A238-131B6CF86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CF781-9D95-6872-69F6-646953B75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39D0C-266B-DE52-1581-55C5E2A7C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0C35D-5C96-464C-A01F-A6D793F65F35}" type="datetimeFigureOut">
              <a:rPr lang="en-US" smtClean="0"/>
              <a:t>12/10/2023</a:t>
            </a:fld>
            <a:endParaRPr lang="en-US" dirty="0"/>
          </a:p>
        </p:txBody>
      </p:sp>
      <p:sp>
        <p:nvSpPr>
          <p:cNvPr id="5" name="Footer Placeholder 4">
            <a:extLst>
              <a:ext uri="{FF2B5EF4-FFF2-40B4-BE49-F238E27FC236}">
                <a16:creationId xmlns:a16="http://schemas.microsoft.com/office/drawing/2014/main" id="{659C71E6-57E7-54F9-0934-AD2AAB9F4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122E79-BBA3-DABD-C2D2-99754EE30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762A7-E0D3-4DAB-9437-1568915968E1}" type="slidenum">
              <a:rPr lang="en-US" smtClean="0"/>
              <a:t>‹#›</a:t>
            </a:fld>
            <a:endParaRPr lang="en-US" dirty="0"/>
          </a:p>
        </p:txBody>
      </p:sp>
    </p:spTree>
    <p:extLst>
      <p:ext uri="{BB962C8B-B14F-4D97-AF65-F5344CB8AC3E}">
        <p14:creationId xmlns:p14="http://schemas.microsoft.com/office/powerpoint/2010/main" val="3095638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7F9862-1AA4-00FB-53E0-50A35FBD870C}"/>
              </a:ext>
            </a:extLst>
          </p:cNvPr>
          <p:cNvGrpSpPr>
            <a:grpSpLocks noChangeAspect="1"/>
          </p:cNvGrpSpPr>
          <p:nvPr/>
        </p:nvGrpSpPr>
        <p:grpSpPr>
          <a:xfrm>
            <a:off x="13326587" y="2449698"/>
            <a:ext cx="999834" cy="999831"/>
            <a:chOff x="0" y="0"/>
            <a:chExt cx="6350000" cy="6349975"/>
          </a:xfrm>
        </p:grpSpPr>
        <p:sp>
          <p:nvSpPr>
            <p:cNvPr id="5" name="Freeform 6">
              <a:extLst>
                <a:ext uri="{FF2B5EF4-FFF2-40B4-BE49-F238E27FC236}">
                  <a16:creationId xmlns:a16="http://schemas.microsoft.com/office/drawing/2014/main" id="{E1F7F3E3-9700-9D8A-55C1-D6BCB129942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9" name="TextBox 8">
            <a:extLst>
              <a:ext uri="{FF2B5EF4-FFF2-40B4-BE49-F238E27FC236}">
                <a16:creationId xmlns:a16="http://schemas.microsoft.com/office/drawing/2014/main" id="{B4FD0FD0-7CA8-0F0D-7718-9C54573C441C}"/>
              </a:ext>
            </a:extLst>
          </p:cNvPr>
          <p:cNvSpPr txBox="1"/>
          <p:nvPr/>
        </p:nvSpPr>
        <p:spPr>
          <a:xfrm>
            <a:off x="789653" y="1995506"/>
            <a:ext cx="10210800" cy="954107"/>
          </a:xfrm>
          <a:prstGeom prst="rect">
            <a:avLst/>
          </a:prstGeom>
          <a:noFill/>
        </p:spPr>
        <p:txBody>
          <a:bodyPr wrap="square">
            <a:spAutoFit/>
          </a:bodyPr>
          <a:lstStyle/>
          <a:p>
            <a:pPr algn="ctr"/>
            <a:r>
              <a:rPr lang="vi-VN" sz="2800" b="1" dirty="0" smtClean="0">
                <a:solidFill>
                  <a:srgbClr val="FF0000"/>
                </a:solidFill>
                <a:latin typeface="Times New Roman" panose="02020603050405020304" pitchFamily="18" charset="0"/>
                <a:cs typeface="Times New Roman" panose="02020603050405020304" pitchFamily="18" charset="0"/>
              </a:rPr>
              <a:t>Hoạt động trải nghiệm</a:t>
            </a:r>
          </a:p>
          <a:p>
            <a:pPr algn="ctr"/>
            <a:r>
              <a:rPr lang="vi-VN" sz="2800" b="1" dirty="0" smtClean="0">
                <a:solidFill>
                  <a:srgbClr val="FF0000"/>
                </a:solidFill>
                <a:latin typeface="Times New Roman" panose="02020603050405020304" pitchFamily="18" charset="0"/>
                <a:cs typeface="Times New Roman" panose="02020603050405020304" pitchFamily="18" charset="0"/>
              </a:rPr>
              <a:t>HĐGDTCĐ: </a:t>
            </a:r>
            <a:r>
              <a:rPr lang="en-US" sz="2800" b="1" dirty="0" smtClean="0">
                <a:solidFill>
                  <a:srgbClr val="FF0000"/>
                </a:solidFill>
                <a:latin typeface="Times New Roman" panose="02020603050405020304" pitchFamily="18" charset="0"/>
                <a:cs typeface="Times New Roman" panose="02020603050405020304" pitchFamily="18" charset="0"/>
              </a:rPr>
              <a:t>PHẤN ĐẤU TRỞ THÀNH ĐỘI VIÊN</a:t>
            </a:r>
            <a:endParaRPr lang="en-US" sz="100" b="1" dirty="0">
              <a:solidFill>
                <a:srgbClr val="FF0000"/>
              </a:solidFill>
              <a:latin typeface="Times New Roman" panose="02020603050405020304" pitchFamily="18" charset="0"/>
              <a:cs typeface="Times New Roman" panose="02020603050405020304" pitchFamily="18" charset="0"/>
            </a:endParaRPr>
          </a:p>
        </p:txBody>
      </p:sp>
      <p:sp>
        <p:nvSpPr>
          <p:cNvPr id="6" name="Text Box 3"/>
          <p:cNvSpPr txBox="1">
            <a:spLocks noChangeArrowheads="1"/>
          </p:cNvSpPr>
          <p:nvPr/>
        </p:nvSpPr>
        <p:spPr bwMode="auto">
          <a:xfrm>
            <a:off x="2237077" y="413005"/>
            <a:ext cx="810478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800" b="1" dirty="0">
                <a:solidFill>
                  <a:srgbClr val="FF0000"/>
                </a:solidFill>
                <a:latin typeface="Times New Roman" pitchFamily="18" charset="0"/>
              </a:rPr>
              <a:t>TRƯỜNG TIỂU HỌC </a:t>
            </a:r>
            <a:r>
              <a:rPr lang="vi-VN" altLang="en-US" sz="2800" b="1" dirty="0" smtClean="0">
                <a:solidFill>
                  <a:srgbClr val="FF0000"/>
                </a:solidFill>
                <a:latin typeface="Times New Roman" pitchFamily="18" charset="0"/>
              </a:rPr>
              <a:t>HOÀNG QUẾ</a:t>
            </a:r>
            <a:endParaRPr lang="en-US" altLang="en-US" sz="2800" b="1" dirty="0">
              <a:solidFill>
                <a:srgbClr val="FF0000"/>
              </a:solidFill>
              <a:latin typeface="Times New Roman" pitchFamily="18" charset="0"/>
            </a:endParaRPr>
          </a:p>
        </p:txBody>
      </p:sp>
      <p:sp>
        <p:nvSpPr>
          <p:cNvPr id="7" name="TextBox 6">
            <a:extLst>
              <a:ext uri="{FF2B5EF4-FFF2-40B4-BE49-F238E27FC236}">
                <a16:creationId xmlns:a16="http://schemas.microsoft.com/office/drawing/2014/main" id="{B4FD0FD0-7CA8-0F0D-7718-9C54573C441C}"/>
              </a:ext>
            </a:extLst>
          </p:cNvPr>
          <p:cNvSpPr txBox="1"/>
          <p:nvPr/>
        </p:nvSpPr>
        <p:spPr>
          <a:xfrm>
            <a:off x="3502152" y="3678129"/>
            <a:ext cx="4969874" cy="984885"/>
          </a:xfrm>
          <a:prstGeom prst="rect">
            <a:avLst/>
          </a:prstGeom>
          <a:noFill/>
        </p:spPr>
        <p:txBody>
          <a:bodyPr wrap="square">
            <a:spAutoFit/>
          </a:bodyPr>
          <a:lstStyle/>
          <a:p>
            <a:pPr algn="ctr"/>
            <a:r>
              <a:rPr lang="vi-VN" sz="2800" b="1" dirty="0" smtClean="0">
                <a:solidFill>
                  <a:srgbClr val="FF0000"/>
                </a:solidFill>
                <a:latin typeface="Times New Roman" panose="02020603050405020304" pitchFamily="18" charset="0"/>
                <a:cs typeface="Times New Roman" panose="02020603050405020304" pitchFamily="18" charset="0"/>
              </a:rPr>
              <a:t>Giáo viên: Phạm Thị Hường</a:t>
            </a:r>
          </a:p>
          <a:p>
            <a:r>
              <a:rPr lang="vi-VN" sz="2800" b="1" dirty="0" smtClean="0">
                <a:solidFill>
                  <a:srgbClr val="FF0000"/>
                </a:solidFill>
                <a:latin typeface="Times New Roman" panose="02020603050405020304" pitchFamily="18" charset="0"/>
                <a:cs typeface="Times New Roman" panose="02020603050405020304" pitchFamily="18" charset="0"/>
              </a:rPr>
              <a:t>            Lớp:   3A</a:t>
            </a:r>
            <a:endParaRPr lang="vi-VN" sz="2800" b="1" dirty="0" smtClean="0">
              <a:solidFill>
                <a:srgbClr val="FF0000"/>
              </a:solidFill>
              <a:latin typeface="Times New Roman" panose="02020603050405020304" pitchFamily="18" charset="0"/>
              <a:cs typeface="Times New Roman" panose="02020603050405020304" pitchFamily="18" charset="0"/>
            </a:endParaRPr>
          </a:p>
          <a:p>
            <a:pPr algn="ctr"/>
            <a:endParaRPr lang="vi-VN" sz="100" b="1" dirty="0" smtClean="0">
              <a:solidFill>
                <a:srgbClr val="FF0000"/>
              </a:solidFill>
              <a:latin typeface="Times New Roman" panose="02020603050405020304" pitchFamily="18" charset="0"/>
              <a:cs typeface="Times New Roman" panose="02020603050405020304" pitchFamily="18" charset="0"/>
            </a:endParaRPr>
          </a:p>
          <a:p>
            <a:pPr algn="ctr"/>
            <a:endParaRPr lang="en-US" sz="1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9602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68" y="78658"/>
            <a:ext cx="11680721" cy="6779342"/>
          </a:xfrm>
          <a:prstGeom prst="rect">
            <a:avLst/>
          </a:prstGeom>
        </p:spPr>
      </p:pic>
    </p:spTree>
    <p:extLst>
      <p:ext uri="{BB962C8B-B14F-4D97-AF65-F5344CB8AC3E}">
        <p14:creationId xmlns:p14="http://schemas.microsoft.com/office/powerpoint/2010/main" val="3759628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06" y="0"/>
            <a:ext cx="11769213" cy="6858000"/>
          </a:xfrm>
          <a:prstGeom prst="rect">
            <a:avLst/>
          </a:prstGeom>
        </p:spPr>
      </p:pic>
    </p:spTree>
    <p:extLst>
      <p:ext uri="{BB962C8B-B14F-4D97-AF65-F5344CB8AC3E}">
        <p14:creationId xmlns:p14="http://schemas.microsoft.com/office/powerpoint/2010/main" val="2167740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82" y="314632"/>
            <a:ext cx="11769212" cy="6371303"/>
          </a:xfrm>
          <a:prstGeom prst="rect">
            <a:avLst/>
          </a:prstGeom>
        </p:spPr>
      </p:pic>
    </p:spTree>
    <p:extLst>
      <p:ext uri="{BB962C8B-B14F-4D97-AF65-F5344CB8AC3E}">
        <p14:creationId xmlns:p14="http://schemas.microsoft.com/office/powerpoint/2010/main" val="1956133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7A554335-6059-9ACD-FCF0-11740247E98E}"/>
              </a:ext>
            </a:extLst>
          </p:cNvPr>
          <p:cNvSpPr txBox="1">
            <a:spLocks noChangeArrowheads="1"/>
          </p:cNvSpPr>
          <p:nvPr/>
        </p:nvSpPr>
        <p:spPr bwMode="auto">
          <a:xfrm>
            <a:off x="1133856" y="289937"/>
            <a:ext cx="9961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6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LUYỆN TẬP</a:t>
            </a:r>
          </a:p>
          <a:p>
            <a:pPr algn="ctr" eaLnBrk="1" hangingPunct="1">
              <a:lnSpc>
                <a:spcPct val="100000"/>
              </a:lnSpc>
              <a:spcBef>
                <a:spcPct val="0"/>
              </a:spcBef>
              <a:buFontTx/>
              <a:buNone/>
            </a:pPr>
            <a:r>
              <a:rPr lang="vi-VN" altLang="en-US" sz="3600" b="1" dirty="0" smtClean="0">
                <a:latin typeface="Times New Roman" panose="02020603050405020304" pitchFamily="18" charset="0"/>
                <a:ea typeface="Tahoma" panose="020B0604030504040204" pitchFamily="34" charset="0"/>
                <a:cs typeface="Times New Roman" panose="02020603050405020304" pitchFamily="18" charset="0"/>
              </a:rPr>
              <a:t>X</a:t>
            </a:r>
            <a:r>
              <a:rPr lang="en-US" altLang="en-US" sz="3600" b="1" dirty="0" err="1" smtClean="0">
                <a:latin typeface="Times New Roman" panose="02020603050405020304" pitchFamily="18" charset="0"/>
                <a:ea typeface="Tahoma" panose="020B0604030504040204" pitchFamily="34" charset="0"/>
                <a:cs typeface="Times New Roman" panose="02020603050405020304" pitchFamily="18" charset="0"/>
              </a:rPr>
              <a:t>ây</a:t>
            </a:r>
            <a:r>
              <a:rPr lang="en-US" altLang="en-US" sz="36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latin typeface="Times New Roman" panose="02020603050405020304" pitchFamily="18" charset="0"/>
                <a:ea typeface="Tahoma" panose="020B0604030504040204" pitchFamily="34" charset="0"/>
                <a:cs typeface="Times New Roman" panose="02020603050405020304" pitchFamily="18" charset="0"/>
              </a:rPr>
              <a:t>dựng</a:t>
            </a:r>
            <a:r>
              <a:rPr lang="en-US" altLang="en-US" sz="3600"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a:latin typeface="Times New Roman" panose="02020603050405020304" pitchFamily="18" charset="0"/>
                <a:ea typeface="Tahoma" panose="020B0604030504040204" pitchFamily="34" charset="0"/>
                <a:cs typeface="Times New Roman" panose="02020603050405020304" pitchFamily="18" charset="0"/>
              </a:rPr>
              <a:t>kế</a:t>
            </a:r>
            <a:r>
              <a:rPr lang="en-US" altLang="en-US" sz="3600" b="1" dirty="0">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dirty="0" err="1" smtClean="0">
                <a:latin typeface="Times New Roman" panose="02020603050405020304" pitchFamily="18" charset="0"/>
                <a:ea typeface="Tahoma" panose="020B0604030504040204" pitchFamily="34" charset="0"/>
                <a:cs typeface="Times New Roman" panose="02020603050405020304" pitchFamily="18" charset="0"/>
              </a:rPr>
              <a:t>hoạc</a:t>
            </a:r>
            <a:r>
              <a:rPr lang="vi-VN" altLang="en-US" sz="3600" b="1" dirty="0" smtClean="0">
                <a:latin typeface="Times New Roman" panose="02020603050405020304" pitchFamily="18" charset="0"/>
                <a:ea typeface="Tahoma" panose="020B0604030504040204" pitchFamily="34" charset="0"/>
                <a:cs typeface="Times New Roman" panose="02020603050405020304" pitchFamily="18" charset="0"/>
              </a:rPr>
              <a:t>h phấn đấu trở thành đội viên</a:t>
            </a:r>
            <a:endParaRPr lang="en-US" altLang="en-US" sz="3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descr="A picture containing clipart&#10;&#10;Description automatically generated">
            <a:extLst>
              <a:ext uri="{FF2B5EF4-FFF2-40B4-BE49-F238E27FC236}">
                <a16:creationId xmlns:a16="http://schemas.microsoft.com/office/drawing/2014/main" id="{14259224-C2CB-0B27-AE2B-8B69547D5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05736" y="4545797"/>
            <a:ext cx="2843319" cy="2362402"/>
          </a:xfrm>
          <a:prstGeom prst="rect">
            <a:avLst/>
          </a:prstGeom>
        </p:spPr>
      </p:pic>
      <p:sp>
        <p:nvSpPr>
          <p:cNvPr id="13" name="Cloud Callout 12"/>
          <p:cNvSpPr/>
          <p:nvPr/>
        </p:nvSpPr>
        <p:spPr>
          <a:xfrm>
            <a:off x="731520" y="1636776"/>
            <a:ext cx="6784848" cy="3090672"/>
          </a:xfrm>
          <a:prstGeom prst="cloudCallout">
            <a:avLst>
              <a:gd name="adj1" fmla="val 31997"/>
              <a:gd name="adj2" fmla="val 8646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Để trở thành đội </a:t>
            </a:r>
            <a:r>
              <a:rPr lang="vi-VN" altLang="en-US"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viên, em </a:t>
            </a:r>
            <a:r>
              <a:rPr lang="vi-VN" alt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cần rèn luyện những phẩm chất, đức tính gì?</a:t>
            </a:r>
            <a:endParaRPr lang="en-US" alt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1130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D0B985-0EFF-D1CD-1890-F6DA335F3521}"/>
              </a:ext>
            </a:extLst>
          </p:cNvPr>
          <p:cNvPicPr>
            <a:picLocks noChangeAspect="1"/>
          </p:cNvPicPr>
          <p:nvPr/>
        </p:nvPicPr>
        <p:blipFill>
          <a:blip r:embed="rId2"/>
          <a:stretch>
            <a:fillRect/>
          </a:stretch>
        </p:blipFill>
        <p:spPr>
          <a:xfrm>
            <a:off x="6510528" y="1216152"/>
            <a:ext cx="5223879" cy="5050536"/>
          </a:xfrm>
          <a:prstGeom prst="rect">
            <a:avLst/>
          </a:prstGeom>
        </p:spPr>
      </p:pic>
      <p:sp>
        <p:nvSpPr>
          <p:cNvPr id="2" name="TextBox 1"/>
          <p:cNvSpPr txBox="1"/>
          <p:nvPr/>
        </p:nvSpPr>
        <p:spPr>
          <a:xfrm>
            <a:off x="1051560" y="1157716"/>
            <a:ext cx="3639312" cy="523220"/>
          </a:xfrm>
          <a:prstGeom prst="rect">
            <a:avLst/>
          </a:prstGeom>
          <a:noFill/>
        </p:spPr>
        <p:txBody>
          <a:bodyPr wrap="squar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THẢO LUẬN NHÓM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47353" y="1910148"/>
            <a:ext cx="5742551" cy="1384995"/>
          </a:xfrm>
          <a:prstGeom prst="rect">
            <a:avLst/>
          </a:prstGeom>
          <a:noFill/>
        </p:spPr>
        <p:txBody>
          <a:bodyPr wrap="square" rtlCol="0">
            <a:spAutoFit/>
          </a:bodyPr>
          <a:lstStyle/>
          <a:p>
            <a:pPr algn="just"/>
            <a:r>
              <a:rPr lang="vi-VN" sz="2800" b="1" dirty="0" smtClean="0">
                <a:latin typeface="Times New Roman" panose="02020603050405020304" pitchFamily="18" charset="0"/>
                <a:cs typeface="Times New Roman" panose="02020603050405020304" pitchFamily="18" charset="0"/>
              </a:rPr>
              <a:t>* Mỗi nhóm thảo luận để đưa ra các việc cụ thể cần làm hàng ngày và viết lên tờ giấy chung.</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47353" y="3631906"/>
            <a:ext cx="5742551" cy="954107"/>
          </a:xfrm>
          <a:prstGeom prst="rect">
            <a:avLst/>
          </a:prstGeom>
          <a:noFill/>
        </p:spPr>
        <p:txBody>
          <a:bodyPr wrap="square" rtlCol="0">
            <a:spAutoFit/>
          </a:bodyPr>
          <a:lstStyle/>
          <a:p>
            <a:pPr algn="just"/>
            <a:r>
              <a:rPr lang="vi-VN" sz="2800" b="1" dirty="0" smtClean="0">
                <a:latin typeface="Times New Roman" panose="02020603050405020304" pitchFamily="18" charset="0"/>
                <a:cs typeface="Times New Roman" panose="02020603050405020304" pitchFamily="18" charset="0"/>
              </a:rPr>
              <a:t>* Các nhóm chia sẻ kế hoạch rèn luyện mà nhóm mình đã thống nhất.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2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745" y="112100"/>
            <a:ext cx="8232648" cy="523220"/>
          </a:xfrm>
          <a:prstGeom prst="rect">
            <a:avLst/>
          </a:prstGeom>
          <a:solidFill>
            <a:schemeClr val="accent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2800" b="1" dirty="0" smtClean="0">
                <a:latin typeface="Times New Roman" panose="02020603050405020304" pitchFamily="18" charset="0"/>
                <a:cs typeface="Times New Roman" panose="02020603050405020304" pitchFamily="18" charset="0"/>
              </a:rPr>
              <a:t>Những việc cần làm để phấn đấu trở thành đội viên</a:t>
            </a:r>
            <a:endParaRPr lang="en-US" sz="2800" b="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362710" y="791935"/>
            <a:ext cx="11304617" cy="1233339"/>
            <a:chOff x="362710" y="791935"/>
            <a:chExt cx="11304617" cy="1233339"/>
          </a:xfrm>
        </p:grpSpPr>
        <p:sp>
          <p:nvSpPr>
            <p:cNvPr id="13" name="Rounded Rectangular Callout 10">
              <a:extLst>
                <a:ext uri="{FF2B5EF4-FFF2-40B4-BE49-F238E27FC236}">
                  <a16:creationId xmlns:a16="http://schemas.microsoft.com/office/drawing/2014/main" id="{7B46BF0F-79E5-B7B4-6653-501C9716D834}"/>
                </a:ext>
              </a:extLst>
            </p:cNvPr>
            <p:cNvSpPr/>
            <p:nvPr/>
          </p:nvSpPr>
          <p:spPr>
            <a:xfrm>
              <a:off x="635446" y="984740"/>
              <a:ext cx="11031881" cy="1040534"/>
            </a:xfrm>
            <a:prstGeom prst="wedgeRoundRectCallout">
              <a:avLst>
                <a:gd name="adj1" fmla="val 35768"/>
                <a:gd name="adj2" fmla="val 57627"/>
                <a:gd name="adj3" fmla="val 16667"/>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800" b="1" dirty="0" err="1">
                  <a:solidFill>
                    <a:schemeClr val="bg2">
                      <a:lumMod val="10000"/>
                    </a:schemeClr>
                  </a:solidFill>
                  <a:latin typeface="Times New Roman" panose="02020603050405020304" pitchFamily="18" charset="0"/>
                  <a:cs typeface="Times New Roman" panose="02020603050405020304" pitchFamily="18" charset="0"/>
                </a:rPr>
                <a:t>Chăm</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học</a:t>
              </a:r>
              <a:r>
                <a:rPr lang="en-US" sz="2800" b="1" dirty="0">
                  <a:solidFill>
                    <a:schemeClr val="bg2">
                      <a:lumMod val="10000"/>
                    </a:schemeClr>
                  </a:solidFill>
                  <a:latin typeface="Times New Roman" panose="02020603050405020304" pitchFamily="18" charset="0"/>
                  <a:cs typeface="Times New Roman" panose="02020603050405020304" pitchFamily="18" charset="0"/>
                </a:rPr>
                <a:t>, ham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hiểu</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biết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Chuẩn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bị</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đầy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đủ</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vở</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làm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bài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tập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chăm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chỉ</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đọc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thêm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sp>
          <p:nvSpPr>
            <p:cNvPr id="5" name="5-Point Star 4"/>
            <p:cNvSpPr/>
            <p:nvPr/>
          </p:nvSpPr>
          <p:spPr>
            <a:xfrm>
              <a:off x="362710" y="791935"/>
              <a:ext cx="524257" cy="4297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grpSp>
      <p:grpSp>
        <p:nvGrpSpPr>
          <p:cNvPr id="7" name="Group 6"/>
          <p:cNvGrpSpPr/>
          <p:nvPr/>
        </p:nvGrpSpPr>
        <p:grpSpPr>
          <a:xfrm>
            <a:off x="307843" y="2061031"/>
            <a:ext cx="11333637" cy="1189031"/>
            <a:chOff x="307843" y="2061031"/>
            <a:chExt cx="11333637" cy="1189031"/>
          </a:xfrm>
        </p:grpSpPr>
        <p:sp>
          <p:nvSpPr>
            <p:cNvPr id="15" name="Rounded Rectangular Callout 10">
              <a:extLst>
                <a:ext uri="{FF2B5EF4-FFF2-40B4-BE49-F238E27FC236}">
                  <a16:creationId xmlns:a16="http://schemas.microsoft.com/office/drawing/2014/main" id="{2EDD3C8F-403F-91FB-DDF6-B504EFC4CE74}"/>
                </a:ext>
              </a:extLst>
            </p:cNvPr>
            <p:cNvSpPr/>
            <p:nvPr/>
          </p:nvSpPr>
          <p:spPr>
            <a:xfrm>
              <a:off x="609599" y="2255225"/>
              <a:ext cx="11031881" cy="994837"/>
            </a:xfrm>
            <a:prstGeom prst="wedgeRoundRectCallout">
              <a:avLst>
                <a:gd name="adj1" fmla="val 18990"/>
                <a:gd name="adj2" fmla="val 52139"/>
                <a:gd name="adj3" fmla="val 16667"/>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800" b="1" dirty="0" err="1">
                  <a:solidFill>
                    <a:schemeClr val="bg2">
                      <a:lumMod val="10000"/>
                    </a:schemeClr>
                  </a:solidFill>
                  <a:latin typeface="Times New Roman" panose="02020603050405020304" pitchFamily="18" charset="0"/>
                  <a:cs typeface="Times New Roman" panose="02020603050405020304" pitchFamily="18" charset="0"/>
                </a:rPr>
                <a:t>Đoàn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kết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với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Tham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gia</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hoạt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động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cùng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nhóm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tổ</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Luôn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sẵn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sàng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giúp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đỡ</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vui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vẻ</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hòa</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dirty="0">
                  <a:solidFill>
                    <a:schemeClr val="bg2">
                      <a:lumMod val="10000"/>
                    </a:schemeClr>
                  </a:solidFill>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sp>
          <p:nvSpPr>
            <p:cNvPr id="11" name="5-Point Star 10"/>
            <p:cNvSpPr/>
            <p:nvPr/>
          </p:nvSpPr>
          <p:spPr>
            <a:xfrm>
              <a:off x="307843" y="2061031"/>
              <a:ext cx="524257" cy="4297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grpSp>
      <p:grpSp>
        <p:nvGrpSpPr>
          <p:cNvPr id="9" name="Group 8"/>
          <p:cNvGrpSpPr/>
          <p:nvPr/>
        </p:nvGrpSpPr>
        <p:grpSpPr>
          <a:xfrm>
            <a:off x="307844" y="3308954"/>
            <a:ext cx="11333636" cy="1362099"/>
            <a:chOff x="307844" y="3308954"/>
            <a:chExt cx="11333636" cy="1362099"/>
          </a:xfrm>
        </p:grpSpPr>
        <p:sp>
          <p:nvSpPr>
            <p:cNvPr id="8" name="Rounded Rectangular Callout 10">
              <a:extLst>
                <a:ext uri="{FF2B5EF4-FFF2-40B4-BE49-F238E27FC236}">
                  <a16:creationId xmlns:a16="http://schemas.microsoft.com/office/drawing/2014/main" id="{2EDD3C8F-403F-91FB-DDF6-B504EFC4CE74}"/>
                </a:ext>
              </a:extLst>
            </p:cNvPr>
            <p:cNvSpPr/>
            <p:nvPr/>
          </p:nvSpPr>
          <p:spPr>
            <a:xfrm>
              <a:off x="609599" y="3477380"/>
              <a:ext cx="11031881" cy="1193673"/>
            </a:xfrm>
            <a:prstGeom prst="wedgeRoundRectCallout">
              <a:avLst>
                <a:gd name="adj1" fmla="val 18990"/>
                <a:gd name="adj2" fmla="val 52139"/>
                <a:gd name="adj3" fmla="val 16667"/>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vi-VN" sz="2800" b="1" dirty="0" smtClean="0">
                  <a:solidFill>
                    <a:schemeClr val="bg2">
                      <a:lumMod val="10000"/>
                    </a:schemeClr>
                  </a:solidFill>
                  <a:latin typeface="Times New Roman" panose="02020603050405020304" pitchFamily="18" charset="0"/>
                  <a:cs typeface="Times New Roman" panose="02020603050405020304" pitchFamily="18" charset="0"/>
                </a:rPr>
                <a:t>Giữ gìn vệ sinh sạch sẽ</a:t>
              </a:r>
              <a:r>
                <a:rPr lang="en-US" sz="2800" b="1" dirty="0" smtClean="0">
                  <a:solidFill>
                    <a:schemeClr val="bg2">
                      <a:lumMod val="10000"/>
                    </a:schemeClr>
                  </a:solidFill>
                  <a:latin typeface="Times New Roman" panose="02020603050405020304" pitchFamily="18" charset="0"/>
                  <a:cs typeface="Times New Roman" panose="02020603050405020304" pitchFamily="18" charset="0"/>
                </a:rPr>
                <a:t>: </a:t>
              </a:r>
              <a:r>
                <a:rPr lang="vi-VN" sz="2800" dirty="0" smtClean="0">
                  <a:solidFill>
                    <a:schemeClr val="bg2">
                      <a:lumMod val="10000"/>
                    </a:schemeClr>
                  </a:solidFill>
                  <a:latin typeface="Times New Roman" panose="02020603050405020304" pitchFamily="18" charset="0"/>
                  <a:cs typeface="Times New Roman" panose="02020603050405020304" pitchFamily="18" charset="0"/>
                </a:rPr>
                <a:t>Rửa tay trước khi ăn; thường xuyên rửa tay, sát khuẩn; tắm rửa hàng ngày vào lúc 5 giờ chiều; cắt móng chân, móng tay sạch sẽ.</a:t>
              </a:r>
              <a:endParaRPr kumimoji="0" lang="en-US" sz="2800" i="0" u="none" strike="noStrike" kern="120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sp>
          <p:nvSpPr>
            <p:cNvPr id="12" name="5-Point Star 11"/>
            <p:cNvSpPr/>
            <p:nvPr/>
          </p:nvSpPr>
          <p:spPr>
            <a:xfrm>
              <a:off x="307844" y="3308954"/>
              <a:ext cx="524257" cy="4297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grpSp>
      <p:grpSp>
        <p:nvGrpSpPr>
          <p:cNvPr id="10" name="Group 9"/>
          <p:cNvGrpSpPr/>
          <p:nvPr/>
        </p:nvGrpSpPr>
        <p:grpSpPr>
          <a:xfrm>
            <a:off x="252981" y="4771761"/>
            <a:ext cx="11362652" cy="723783"/>
            <a:chOff x="252981" y="4771761"/>
            <a:chExt cx="11362652" cy="723783"/>
          </a:xfrm>
        </p:grpSpPr>
        <p:sp>
          <p:nvSpPr>
            <p:cNvPr id="16" name="Rounded Rectangular Callout 10">
              <a:extLst>
                <a:ext uri="{FF2B5EF4-FFF2-40B4-BE49-F238E27FC236}">
                  <a16:creationId xmlns:a16="http://schemas.microsoft.com/office/drawing/2014/main" id="{FED7E2DB-72E0-E937-1A8D-58BEAFCC113F}"/>
                </a:ext>
              </a:extLst>
            </p:cNvPr>
            <p:cNvSpPr/>
            <p:nvPr/>
          </p:nvSpPr>
          <p:spPr>
            <a:xfrm>
              <a:off x="635445" y="4907515"/>
              <a:ext cx="10980188" cy="588029"/>
            </a:xfrm>
            <a:prstGeom prst="wedgeRoundRectCallout">
              <a:avLst>
                <a:gd name="adj1" fmla="val 18990"/>
                <a:gd name="adj2" fmla="val 52139"/>
                <a:gd name="adj3" fmla="val 16667"/>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800" b="1" dirty="0" err="1">
                  <a:solidFill>
                    <a:schemeClr val="bg2">
                      <a:lumMod val="10000"/>
                    </a:schemeClr>
                  </a:solidFill>
                  <a:latin typeface="Times New Roman" panose="02020603050405020304" pitchFamily="18" charset="0"/>
                  <a:cs typeface="Times New Roman" panose="02020603050405020304" pitchFamily="18" charset="0"/>
                </a:rPr>
                <a:t>Bảo</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vệ</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sức</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khỏe</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Tập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thể</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dục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hàng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ngày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ăn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đủ</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rau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quả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uống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đủ</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vi-VN" sz="2800" dirty="0" smtClean="0">
                  <a:solidFill>
                    <a:schemeClr val="bg2">
                      <a:lumMod val="10000"/>
                    </a:schemeClr>
                  </a:solidFill>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sp>
          <p:nvSpPr>
            <p:cNvPr id="14" name="5-Point Star 13"/>
            <p:cNvSpPr/>
            <p:nvPr/>
          </p:nvSpPr>
          <p:spPr>
            <a:xfrm>
              <a:off x="252981" y="4771761"/>
              <a:ext cx="524257" cy="4297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grpSp>
      <p:grpSp>
        <p:nvGrpSpPr>
          <p:cNvPr id="18" name="Group 17"/>
          <p:cNvGrpSpPr/>
          <p:nvPr/>
        </p:nvGrpSpPr>
        <p:grpSpPr>
          <a:xfrm>
            <a:off x="252981" y="5598631"/>
            <a:ext cx="11336806" cy="957618"/>
            <a:chOff x="252981" y="5598631"/>
            <a:chExt cx="11336806" cy="957618"/>
          </a:xfrm>
        </p:grpSpPr>
        <p:sp>
          <p:nvSpPr>
            <p:cNvPr id="19" name="Rounded Rectangular Callout 10">
              <a:extLst>
                <a:ext uri="{FF2B5EF4-FFF2-40B4-BE49-F238E27FC236}">
                  <a16:creationId xmlns:a16="http://schemas.microsoft.com/office/drawing/2014/main" id="{1ABEDD5E-EC16-1E80-1383-0A8B30BD0123}"/>
                </a:ext>
              </a:extLst>
            </p:cNvPr>
            <p:cNvSpPr/>
            <p:nvPr/>
          </p:nvSpPr>
          <p:spPr>
            <a:xfrm>
              <a:off x="609599" y="5704575"/>
              <a:ext cx="10980188" cy="851674"/>
            </a:xfrm>
            <a:prstGeom prst="wedgeRoundRectCallout">
              <a:avLst>
                <a:gd name="adj1" fmla="val 18990"/>
                <a:gd name="adj2" fmla="val 52139"/>
                <a:gd name="adj3" fmla="val 16667"/>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800" b="1" dirty="0" err="1">
                  <a:solidFill>
                    <a:schemeClr val="bg2">
                      <a:lumMod val="10000"/>
                    </a:schemeClr>
                  </a:solidFill>
                  <a:latin typeface="Times New Roman" panose="02020603050405020304" pitchFamily="18" charset="0"/>
                  <a:cs typeface="Times New Roman" panose="02020603050405020304" pitchFamily="18" charset="0"/>
                </a:rPr>
                <a:t>Chăm</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chỉ</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lao</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động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Tham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gia</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buổi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lao</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động</a:t>
              </a:r>
              <a:r>
                <a:rPr lang="en-US" sz="2800" dirty="0">
                  <a:solidFill>
                    <a:schemeClr val="bg2">
                      <a:lumMod val="10000"/>
                    </a:schemeClr>
                  </a:solidFill>
                  <a:latin typeface="Times New Roman" panose="02020603050405020304" pitchFamily="18" charset="0"/>
                  <a:cs typeface="Times New Roman" panose="02020603050405020304" pitchFamily="18" charset="0"/>
                </a:rPr>
                <a:t> ở </a:t>
              </a:r>
              <a:r>
                <a:rPr lang="en-US" sz="2800"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khu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phố</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nhận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làm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việc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lau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bàn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gấp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quần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áo</a:t>
              </a:r>
              <a:r>
                <a:rPr lang="vi-VN" sz="2800" dirty="0" smtClean="0">
                  <a:solidFill>
                    <a:schemeClr val="bg2">
                      <a:lumMod val="10000"/>
                    </a:schemeClr>
                  </a:solidFill>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sp>
          <p:nvSpPr>
            <p:cNvPr id="17" name="5-Point Star 16"/>
            <p:cNvSpPr/>
            <p:nvPr/>
          </p:nvSpPr>
          <p:spPr>
            <a:xfrm>
              <a:off x="252981" y="5598631"/>
              <a:ext cx="524257" cy="4297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grpSp>
    </p:spTree>
    <p:extLst>
      <p:ext uri="{BB962C8B-B14F-4D97-AF65-F5344CB8AC3E}">
        <p14:creationId xmlns:p14="http://schemas.microsoft.com/office/powerpoint/2010/main" val="288966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155"/>
            <a:ext cx="12044516" cy="6676103"/>
          </a:xfrm>
          <a:prstGeom prst="rect">
            <a:avLst/>
          </a:prstGeom>
        </p:spPr>
      </p:pic>
    </p:spTree>
    <p:extLst>
      <p:ext uri="{BB962C8B-B14F-4D97-AF65-F5344CB8AC3E}">
        <p14:creationId xmlns:p14="http://schemas.microsoft.com/office/powerpoint/2010/main" val="982178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983164"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682" y="0"/>
            <a:ext cx="4449318" cy="6858000"/>
          </a:xfrm>
          <a:prstGeom prst="rect">
            <a:avLst/>
          </a:prstGeom>
        </p:spPr>
      </p:pic>
      <p:sp>
        <p:nvSpPr>
          <p:cNvPr id="7" name="TextBox 6"/>
          <p:cNvSpPr txBox="1"/>
          <p:nvPr/>
        </p:nvSpPr>
        <p:spPr>
          <a:xfrm>
            <a:off x="7840789" y="6227064"/>
            <a:ext cx="4229291" cy="369332"/>
          </a:xfrm>
          <a:prstGeom prst="rect">
            <a:avLst/>
          </a:prstGeom>
          <a:solidFill>
            <a:schemeClr val="bg1"/>
          </a:solidFill>
        </p:spPr>
        <p:txBody>
          <a:bodyPr wrap="squar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Nguyễn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Đức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Thịnh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9B</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37744" y="6305759"/>
            <a:ext cx="3745420" cy="369332"/>
          </a:xfrm>
          <a:prstGeom prst="rect">
            <a:avLst/>
          </a:prstGeom>
          <a:solidFill>
            <a:schemeClr val="bg1"/>
          </a:solidFill>
        </p:spPr>
        <p:txBody>
          <a:bodyPr wrap="squar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Phạm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Thị</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Thuý</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Hằng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8C</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3164" y="15395"/>
            <a:ext cx="3857625" cy="6858000"/>
          </a:xfrm>
          <a:prstGeom prst="rect">
            <a:avLst/>
          </a:prstGeom>
        </p:spPr>
      </p:pic>
      <p:sp>
        <p:nvSpPr>
          <p:cNvPr id="11" name="TextBox 10"/>
          <p:cNvSpPr txBox="1"/>
          <p:nvPr/>
        </p:nvSpPr>
        <p:spPr>
          <a:xfrm>
            <a:off x="3983164" y="6272784"/>
            <a:ext cx="3759518" cy="369332"/>
          </a:xfrm>
          <a:prstGeom prst="rect">
            <a:avLst/>
          </a:prstGeom>
          <a:solidFill>
            <a:schemeClr val="bg1"/>
          </a:solidFill>
        </p:spPr>
        <p:txBody>
          <a:bodyPr wrap="squar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Nguyễn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Thị</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Hải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Ninh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9B</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199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9" y="78658"/>
            <a:ext cx="12024851" cy="6685936"/>
          </a:xfrm>
          <a:prstGeom prst="rect">
            <a:avLst/>
          </a:prstGeom>
        </p:spPr>
      </p:pic>
      <p:sp>
        <p:nvSpPr>
          <p:cNvPr id="3" name="TextBox 2"/>
          <p:cNvSpPr txBox="1"/>
          <p:nvPr/>
        </p:nvSpPr>
        <p:spPr>
          <a:xfrm>
            <a:off x="1877961" y="6272980"/>
            <a:ext cx="8180438" cy="400110"/>
          </a:xfrm>
          <a:prstGeom prst="rect">
            <a:avLst/>
          </a:prstGeom>
          <a:solidFill>
            <a:schemeClr val="bg1"/>
          </a:solidFill>
        </p:spPr>
        <p:txBody>
          <a:bodyPr wrap="square" rtlCol="0">
            <a:spAutoFit/>
          </a:bodyPr>
          <a:lstStyle/>
          <a:p>
            <a:pPr algn="ctr"/>
            <a:r>
              <a:rPr lang="vi-VN" sz="2000" b="1" dirty="0" smtClean="0">
                <a:latin typeface="Times New Roman" panose="02020603050405020304" pitchFamily="18" charset="0"/>
                <a:cs typeface="Times New Roman" panose="02020603050405020304" pitchFamily="18" charset="0"/>
              </a:rPr>
              <a:t>Vũ Huy Hoàng- Trương ĐH Công nghệ- Đại học Quốc Gia HN</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187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14259224-C2CB-0B27-AE2B-8B69547D5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20337" y="3842441"/>
            <a:ext cx="3081209" cy="2560055"/>
          </a:xfrm>
          <a:prstGeom prst="rect">
            <a:avLst/>
          </a:prstGeom>
        </p:spPr>
      </p:pic>
      <p:grpSp>
        <p:nvGrpSpPr>
          <p:cNvPr id="7" name="Group 6">
            <a:extLst>
              <a:ext uri="{FF2B5EF4-FFF2-40B4-BE49-F238E27FC236}">
                <a16:creationId xmlns:a16="http://schemas.microsoft.com/office/drawing/2014/main" id="{A5007CC0-DE58-2D17-3D45-F07761B8CA6D}"/>
              </a:ext>
            </a:extLst>
          </p:cNvPr>
          <p:cNvGrpSpPr/>
          <p:nvPr/>
        </p:nvGrpSpPr>
        <p:grpSpPr>
          <a:xfrm>
            <a:off x="427408" y="1243561"/>
            <a:ext cx="9851922" cy="2704385"/>
            <a:chOff x="2076450" y="1371600"/>
            <a:chExt cx="8686800" cy="2613124"/>
          </a:xfrm>
          <a:solidFill>
            <a:schemeClr val="accent4">
              <a:lumMod val="20000"/>
              <a:lumOff val="80000"/>
            </a:schemeClr>
          </a:solidFill>
        </p:grpSpPr>
        <p:sp>
          <p:nvSpPr>
            <p:cNvPr id="8" name="Rounded Rectangular Callout 10">
              <a:extLst>
                <a:ext uri="{FF2B5EF4-FFF2-40B4-BE49-F238E27FC236}">
                  <a16:creationId xmlns:a16="http://schemas.microsoft.com/office/drawing/2014/main" id="{C6D8C152-8411-9242-AA20-72EF24429719}"/>
                </a:ext>
              </a:extLst>
            </p:cNvPr>
            <p:cNvSpPr/>
            <p:nvPr/>
          </p:nvSpPr>
          <p:spPr>
            <a:xfrm>
              <a:off x="2076450" y="1371600"/>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CEA2DF6-0FEA-B7BF-9FB1-37C5D2F4CD42}"/>
                </a:ext>
              </a:extLst>
            </p:cNvPr>
            <p:cNvSpPr/>
            <p:nvPr/>
          </p:nvSpPr>
          <p:spPr>
            <a:xfrm>
              <a:off x="2209800" y="1676400"/>
              <a:ext cx="8534400" cy="2308324"/>
            </a:xfrm>
            <a:prstGeom prst="rect">
              <a:avLst/>
            </a:prstGeom>
            <a:grpFill/>
            <a:ln>
              <a:noFill/>
            </a:ln>
          </p:spPr>
          <p:txBody>
            <a:bodyPr wrap="square">
              <a:spAutoFit/>
            </a:bodyPr>
            <a:lstStyle/>
            <a:p>
              <a:pPr lvl="0" algn="just"/>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latin typeface="Times New Roman" panose="02020603050405020304" pitchFamily="18" charset="0"/>
                  <a:ea typeface="Open Sans" panose="020B0606030504020204" pitchFamily="34" charset="0"/>
                  <a:cs typeface="Times New Roman" panose="02020603050405020304" pitchFamily="18" charset="0"/>
                </a:rPr>
                <a:t>Muốn</a:t>
              </a:r>
              <a:r>
                <a:rPr lang="en-US" sz="3600" b="1" dirty="0" smtClean="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trở</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thành</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đội</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viên</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mỗi</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học</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sinh</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đều</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phải</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cố</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gắng</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thực</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hiện</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những</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công</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việc</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mình</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tự</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đặt</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ra</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trong</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bản</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kế</a:t>
              </a:r>
              <a:r>
                <a:rPr lang="en-US" sz="3600" b="1" dirty="0">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latin typeface="Times New Roman" panose="02020603050405020304" pitchFamily="18" charset="0"/>
                  <a:ea typeface="Open Sans" panose="020B0606030504020204" pitchFamily="34" charset="0"/>
                  <a:cs typeface="Times New Roman" panose="02020603050405020304" pitchFamily="18" charset="0"/>
                </a:rPr>
                <a:t>hoạch</a:t>
              </a:r>
              <a:endParaRPr kumimoji="0" lang="en-US" sz="3600" b="1" i="0" u="none" strike="noStrike" kern="1200" cap="none" spc="0" normalizeH="0" baseline="0" noProof="0" dirty="0">
                <a:ln>
                  <a:noFill/>
                </a:ln>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grpSp>
    </p:spTree>
    <p:extLst>
      <p:ext uri="{BB962C8B-B14F-4D97-AF65-F5344CB8AC3E}">
        <p14:creationId xmlns:p14="http://schemas.microsoft.com/office/powerpoint/2010/main" val="26964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nh bước nhanh nhi đồng Phong Nhã -Bài hát đội thiếu niên Tiền Phong Hồ Chí Minh-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818" y="68826"/>
            <a:ext cx="12064181" cy="6617109"/>
          </a:xfrm>
          <a:prstGeom prst="rect">
            <a:avLst/>
          </a:prstGeom>
        </p:spPr>
      </p:pic>
    </p:spTree>
    <p:extLst>
      <p:ext uri="{BB962C8B-B14F-4D97-AF65-F5344CB8AC3E}">
        <p14:creationId xmlns:p14="http://schemas.microsoft.com/office/powerpoint/2010/main" val="11278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529DA7-1F36-1132-0BDC-0BD42CCE6787}"/>
              </a:ext>
            </a:extLst>
          </p:cNvPr>
          <p:cNvSpPr txBox="1"/>
          <p:nvPr/>
        </p:nvSpPr>
        <p:spPr>
          <a:xfrm>
            <a:off x="1046133" y="1262304"/>
            <a:ext cx="9972387" cy="1384995"/>
          </a:xfrm>
          <a:prstGeom prst="rect">
            <a:avLst/>
          </a:prstGeom>
          <a:noFill/>
        </p:spPr>
        <p:txBody>
          <a:bodyPr wrap="square">
            <a:spAutoFit/>
          </a:bodyPr>
          <a:lstStyle/>
          <a:p>
            <a:pPr algn="l"/>
            <a:r>
              <a:rPr lang="en-US" sz="3200" b="1" i="0" dirty="0">
                <a:effectLst/>
                <a:latin typeface="Nunito Black" pitchFamily="2" charset="0"/>
              </a:rPr>
              <a:t>     </a:t>
            </a:r>
            <a:r>
              <a:rPr lang="vi-VN" sz="3200" b="1" i="0" dirty="0" smtClean="0">
                <a:effectLst/>
                <a:latin typeface="Nunito Black" pitchFamily="2" charset="0"/>
              </a:rPr>
              <a:t>Em hoàn thiện kế hoạch rèn luyện, phấn đấu trở thành đội viên</a:t>
            </a:r>
            <a:endParaRPr lang="vi-VN" sz="3200" b="1" i="0" dirty="0">
              <a:effectLst/>
              <a:latin typeface="Nunito Black" pitchFamily="2" charset="0"/>
            </a:endParaRPr>
          </a:p>
          <a:p>
            <a:endParaRPr lang="en-US" sz="2000" b="1" dirty="0"/>
          </a:p>
        </p:txBody>
      </p:sp>
      <p:pic>
        <p:nvPicPr>
          <p:cNvPr id="3" name="Picture 2">
            <a:extLst>
              <a:ext uri="{FF2B5EF4-FFF2-40B4-BE49-F238E27FC236}">
                <a16:creationId xmlns:a16="http://schemas.microsoft.com/office/drawing/2014/main" id="{87ED6930-FD1C-E7D6-1412-883A52C6BC18}"/>
              </a:ext>
            </a:extLst>
          </p:cNvPr>
          <p:cNvPicPr>
            <a:picLocks noChangeAspect="1"/>
          </p:cNvPicPr>
          <p:nvPr/>
        </p:nvPicPr>
        <p:blipFill>
          <a:blip r:embed="rId2"/>
          <a:stretch>
            <a:fillRect/>
          </a:stretch>
        </p:blipFill>
        <p:spPr>
          <a:xfrm>
            <a:off x="1543959" y="167288"/>
            <a:ext cx="1033511" cy="924054"/>
          </a:xfrm>
          <a:prstGeom prst="rect">
            <a:avLst/>
          </a:prstGeom>
        </p:spPr>
      </p:pic>
      <p:sp>
        <p:nvSpPr>
          <p:cNvPr id="5" name="TextBox 4">
            <a:extLst>
              <a:ext uri="{FF2B5EF4-FFF2-40B4-BE49-F238E27FC236}">
                <a16:creationId xmlns:a16="http://schemas.microsoft.com/office/drawing/2014/main" id="{353894E9-5351-5057-7CD7-BEC56DE45D97}"/>
              </a:ext>
            </a:extLst>
          </p:cNvPr>
          <p:cNvSpPr txBox="1"/>
          <p:nvPr/>
        </p:nvSpPr>
        <p:spPr>
          <a:xfrm>
            <a:off x="570645" y="2266533"/>
            <a:ext cx="10575890" cy="954107"/>
          </a:xfrm>
          <a:prstGeom prst="rect">
            <a:avLst/>
          </a:prstGeom>
          <a:no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     </a:t>
            </a:r>
            <a:r>
              <a:rPr lang="vi-VN" sz="2800" b="1" i="0" u="sng" dirty="0" smtClean="0">
                <a:solidFill>
                  <a:srgbClr val="FF0000"/>
                </a:solidFill>
                <a:effectLst/>
                <a:latin typeface="Times New Roman" panose="02020603050405020304" pitchFamily="18" charset="0"/>
                <a:cs typeface="Times New Roman" panose="02020603050405020304" pitchFamily="18" charset="0"/>
              </a:rPr>
              <a:t>Gợi ý:</a:t>
            </a:r>
          </a:p>
          <a:p>
            <a:pPr algn="l"/>
            <a:r>
              <a:rPr lang="vi-VN" sz="2800" b="1" dirty="0" smtClean="0">
                <a:latin typeface="Times New Roman" panose="02020603050405020304" pitchFamily="18" charset="0"/>
                <a:cs typeface="Times New Roman" panose="02020603050405020304" pitchFamily="18" charset="0"/>
              </a:rPr>
              <a:t>     - </a:t>
            </a:r>
            <a:r>
              <a:rPr lang="en-US" sz="2800" b="1" i="0" dirty="0" err="1" smtClean="0">
                <a:effectLst/>
                <a:latin typeface="Times New Roman" panose="02020603050405020304" pitchFamily="18" charset="0"/>
                <a:cs typeface="Times New Roman" panose="02020603050405020304" pitchFamily="18" charset="0"/>
              </a:rPr>
              <a:t>Tập</a:t>
            </a:r>
            <a:r>
              <a:rPr lang="en-US" sz="2800" b="1" i="0" dirty="0" smtClean="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thể</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dục</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buổi</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sáng</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để</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nâng</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cao</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sức</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khỏe</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Lúc</a:t>
            </a:r>
            <a:r>
              <a:rPr lang="en-US" sz="2800" b="1" i="0" dirty="0">
                <a:effectLst/>
                <a:latin typeface="Times New Roman" panose="02020603050405020304" pitchFamily="18" charset="0"/>
                <a:cs typeface="Times New Roman" panose="02020603050405020304" pitchFamily="18" charset="0"/>
              </a:rPr>
              <a:t> 6 </a:t>
            </a:r>
            <a:r>
              <a:rPr lang="en-US" sz="2800" b="1" i="0" dirty="0" err="1">
                <a:effectLst/>
                <a:latin typeface="Times New Roman" panose="02020603050405020304" pitchFamily="18" charset="0"/>
                <a:cs typeface="Times New Roman" panose="02020603050405020304" pitchFamily="18" charset="0"/>
              </a:rPr>
              <a:t>giờ</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sáng</a:t>
            </a:r>
            <a:r>
              <a:rPr lang="en-US" sz="2800" b="1" i="0" dirty="0" smtClean="0">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2FB3D27-F8EC-F022-8099-E8E964EF4C76}"/>
              </a:ext>
            </a:extLst>
          </p:cNvPr>
          <p:cNvSpPr txBox="1"/>
          <p:nvPr/>
        </p:nvSpPr>
        <p:spPr>
          <a:xfrm>
            <a:off x="570645" y="3312566"/>
            <a:ext cx="10575890" cy="523220"/>
          </a:xfrm>
          <a:prstGeom prst="rect">
            <a:avLst/>
          </a:prstGeom>
          <a:no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     - </a:t>
            </a:r>
            <a:r>
              <a:rPr lang="en-US" sz="2800" b="1" i="0" dirty="0" err="1">
                <a:effectLst/>
                <a:latin typeface="Times New Roman" panose="02020603050405020304" pitchFamily="18" charset="0"/>
                <a:cs typeface="Times New Roman" panose="02020603050405020304" pitchFamily="18" charset="0"/>
              </a:rPr>
              <a:t>Thực</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hiện</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thời</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gian</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biểu</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để</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đi</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ngủ</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đúng</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giờ</a:t>
            </a:r>
            <a:r>
              <a:rPr lang="en-US" sz="2800" b="1" i="0" dirty="0">
                <a:effectLst/>
                <a:latin typeface="Times New Roman" panose="02020603050405020304" pitchFamily="18" charset="0"/>
                <a:cs typeface="Times New Roman" panose="02020603050405020304" pitchFamily="18" charset="0"/>
              </a:rPr>
              <a:t> </a:t>
            </a:r>
            <a:r>
              <a:rPr lang="en-US" sz="2800" b="1" i="0" dirty="0" smtClean="0">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BC6B127-2CA0-E8A4-A457-D94BC150C238}"/>
              </a:ext>
            </a:extLst>
          </p:cNvPr>
          <p:cNvSpPr txBox="1"/>
          <p:nvPr/>
        </p:nvSpPr>
        <p:spPr>
          <a:xfrm>
            <a:off x="570644" y="3789619"/>
            <a:ext cx="10575891" cy="954107"/>
          </a:xfrm>
          <a:prstGeom prst="rect">
            <a:avLst/>
          </a:prstGeom>
          <a:noFill/>
        </p:spPr>
        <p:txBody>
          <a:bodyPr wrap="square">
            <a:spAutoFit/>
          </a:bodyPr>
          <a:lstStyle/>
          <a:p>
            <a:pPr algn="just"/>
            <a:r>
              <a:rPr lang="en-US" sz="2800" b="1" i="0" dirty="0">
                <a:effectLst/>
                <a:latin typeface="Times New Roman" panose="02020603050405020304" pitchFamily="18" charset="0"/>
                <a:cs typeface="Times New Roman" panose="02020603050405020304" pitchFamily="18" charset="0"/>
              </a:rPr>
              <a:t>     - </a:t>
            </a:r>
            <a:r>
              <a:rPr lang="en-US" sz="2800" b="1" i="0" dirty="0" err="1">
                <a:effectLst/>
                <a:latin typeface="Times New Roman" panose="02020603050405020304" pitchFamily="18" charset="0"/>
                <a:cs typeface="Times New Roman" panose="02020603050405020304" pitchFamily="18" charset="0"/>
              </a:rPr>
              <a:t>Giữ</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gìn</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vệ</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sinh</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cá</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nhân</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sạch</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sẽ</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Tắm</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hằng</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ngày</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lúc</a:t>
            </a:r>
            <a:r>
              <a:rPr lang="en-US" sz="2800" b="1" i="0" dirty="0">
                <a:effectLst/>
                <a:latin typeface="Times New Roman" panose="02020603050405020304" pitchFamily="18" charset="0"/>
                <a:cs typeface="Times New Roman" panose="02020603050405020304" pitchFamily="18" charset="0"/>
              </a:rPr>
              <a:t> 5 </a:t>
            </a:r>
            <a:r>
              <a:rPr lang="en-US" sz="2800" b="1" i="0" dirty="0" err="1">
                <a:effectLst/>
                <a:latin typeface="Times New Roman" panose="02020603050405020304" pitchFamily="18" charset="0"/>
                <a:cs typeface="Times New Roman" panose="02020603050405020304" pitchFamily="18" charset="0"/>
              </a:rPr>
              <a:t>giờ</a:t>
            </a:r>
            <a:r>
              <a:rPr lang="en-US" sz="2800" b="1" i="0" dirty="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chiều</a:t>
            </a:r>
            <a:r>
              <a:rPr lang="vi-VN" sz="2800" b="1" dirty="0" smtClean="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vi-VN" sz="2800" b="1" dirty="0" err="1" smtClean="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ự </a:t>
            </a:r>
            <a:r>
              <a:rPr lang="en-US" sz="2800" b="1" dirty="0" err="1">
                <a:latin typeface="Times New Roman" panose="02020603050405020304" pitchFamily="18" charset="0"/>
                <a:cs typeface="Times New Roman" panose="02020603050405020304" pitchFamily="18" charset="0"/>
              </a:rPr>
              <a:t>chải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endParaRPr lang="en-US" sz="28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02C4019-D177-AB4D-34E7-E3BE051CE207}"/>
              </a:ext>
            </a:extLst>
          </p:cNvPr>
          <p:cNvSpPr txBox="1">
            <a:spLocks noChangeArrowheads="1"/>
          </p:cNvSpPr>
          <p:nvPr/>
        </p:nvSpPr>
        <p:spPr bwMode="auto">
          <a:xfrm>
            <a:off x="2060714" y="360853"/>
            <a:ext cx="70773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4000" b="1" dirty="0" smtClean="0">
                <a:solidFill>
                  <a:srgbClr val="00B050"/>
                </a:solidFill>
                <a:latin typeface="+mj-lt"/>
              </a:rPr>
              <a:t>Hoạt động vận dụng</a:t>
            </a:r>
            <a:endParaRPr lang="en-US" altLang="en-US" sz="4000" b="1" dirty="0">
              <a:solidFill>
                <a:srgbClr val="00B050"/>
              </a:solidFill>
              <a:latin typeface="+mj-lt"/>
            </a:endParaRPr>
          </a:p>
        </p:txBody>
      </p:sp>
    </p:spTree>
    <p:extLst>
      <p:ext uri="{BB962C8B-B14F-4D97-AF65-F5344CB8AC3E}">
        <p14:creationId xmlns:p14="http://schemas.microsoft.com/office/powerpoint/2010/main" val="360564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4D3A7A-D995-131D-7472-E1BAB5C3D941}"/>
              </a:ext>
            </a:extLst>
          </p:cNvPr>
          <p:cNvSpPr>
            <a:spLocks noGrp="1"/>
          </p:cNvSpPr>
          <p:nvPr>
            <p:ph type="title"/>
          </p:nvPr>
        </p:nvSpPr>
        <p:spPr>
          <a:xfrm>
            <a:off x="2593528" y="944489"/>
            <a:ext cx="6993352" cy="2249424"/>
          </a:xfrm>
        </p:spPr>
        <p:txBody>
          <a:bodyPr vert="horz" lIns="91440" tIns="45720" rIns="91440" bIns="45720" rtlCol="0" anchor="b">
            <a:normAutofit/>
          </a:bodyPr>
          <a:lstStyle/>
          <a:p>
            <a:pPr algn="ctr"/>
            <a:r>
              <a:rPr lang="en-US" sz="6600" kern="1200" dirty="0" err="1">
                <a:solidFill>
                  <a:srgbClr val="C00000"/>
                </a:solidFill>
                <a:latin typeface="Times New Roman" panose="02020603050405020304" pitchFamily="18" charset="0"/>
                <a:cs typeface="Times New Roman" panose="02020603050405020304" pitchFamily="18" charset="0"/>
              </a:rPr>
              <a:t>Hẹn</a:t>
            </a:r>
            <a:r>
              <a:rPr lang="en-US" sz="6600" kern="1200" dirty="0">
                <a:solidFill>
                  <a:srgbClr val="C00000"/>
                </a:solidFill>
                <a:latin typeface="Times New Roman" panose="02020603050405020304" pitchFamily="18" charset="0"/>
                <a:cs typeface="Times New Roman" panose="02020603050405020304" pitchFamily="18" charset="0"/>
              </a:rPr>
              <a:t> </a:t>
            </a:r>
            <a:r>
              <a:rPr lang="en-US" sz="6600" kern="1200" dirty="0" err="1">
                <a:solidFill>
                  <a:srgbClr val="C00000"/>
                </a:solidFill>
                <a:latin typeface="Times New Roman" panose="02020603050405020304" pitchFamily="18" charset="0"/>
                <a:cs typeface="Times New Roman" panose="02020603050405020304" pitchFamily="18" charset="0"/>
              </a:rPr>
              <a:t>gặp</a:t>
            </a:r>
            <a:r>
              <a:rPr lang="en-US" sz="6600" kern="1200" dirty="0">
                <a:solidFill>
                  <a:srgbClr val="C00000"/>
                </a:solidFill>
                <a:latin typeface="Times New Roman" panose="02020603050405020304" pitchFamily="18" charset="0"/>
                <a:cs typeface="Times New Roman" panose="02020603050405020304" pitchFamily="18" charset="0"/>
              </a:rPr>
              <a:t> </a:t>
            </a:r>
            <a:r>
              <a:rPr lang="en-US" sz="6600" kern="1200" dirty="0" err="1">
                <a:solidFill>
                  <a:srgbClr val="C00000"/>
                </a:solidFill>
                <a:latin typeface="Times New Roman" panose="02020603050405020304" pitchFamily="18" charset="0"/>
                <a:cs typeface="Times New Roman" panose="02020603050405020304" pitchFamily="18" charset="0"/>
              </a:rPr>
              <a:t>lại</a:t>
            </a:r>
            <a:r>
              <a:rPr lang="en-US" sz="6600" kern="1200" dirty="0">
                <a:solidFill>
                  <a:srgbClr val="C00000"/>
                </a:solidFill>
                <a:latin typeface="Times New Roman" panose="02020603050405020304" pitchFamily="18" charset="0"/>
                <a:cs typeface="Times New Roman" panose="02020603050405020304" pitchFamily="18" charset="0"/>
              </a:rPr>
              <a:t> </a:t>
            </a:r>
            <a:r>
              <a:rPr lang="en-US" sz="6600" kern="1200" dirty="0" err="1">
                <a:solidFill>
                  <a:srgbClr val="C00000"/>
                </a:solidFill>
                <a:latin typeface="Times New Roman" panose="02020603050405020304" pitchFamily="18" charset="0"/>
                <a:cs typeface="Times New Roman" panose="02020603050405020304" pitchFamily="18" charset="0"/>
              </a:rPr>
              <a:t>các</a:t>
            </a:r>
            <a:r>
              <a:rPr lang="en-US" sz="6600" kern="1200" dirty="0">
                <a:solidFill>
                  <a:srgbClr val="C00000"/>
                </a:solidFill>
                <a:latin typeface="Times New Roman" panose="02020603050405020304" pitchFamily="18" charset="0"/>
                <a:cs typeface="Times New Roman" panose="02020603050405020304" pitchFamily="18" charset="0"/>
              </a:rPr>
              <a:t> </a:t>
            </a:r>
            <a:r>
              <a:rPr lang="en-US" sz="6600" kern="1200" dirty="0" err="1">
                <a:solidFill>
                  <a:srgbClr val="C00000"/>
                </a:solidFill>
                <a:latin typeface="Times New Roman" panose="02020603050405020304" pitchFamily="18" charset="0"/>
                <a:cs typeface="Times New Roman" panose="02020603050405020304" pitchFamily="18" charset="0"/>
              </a:rPr>
              <a:t>em</a:t>
            </a:r>
            <a:r>
              <a:rPr lang="en-US" sz="6600" kern="12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3724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4A507D-D008-D744-701B-C3665118D00B}"/>
              </a:ext>
            </a:extLst>
          </p:cNvPr>
          <p:cNvSpPr txBox="1">
            <a:spLocks noChangeArrowheads="1"/>
          </p:cNvSpPr>
          <p:nvPr/>
        </p:nvSpPr>
        <p:spPr bwMode="auto">
          <a:xfrm>
            <a:off x="991035" y="782030"/>
            <a:ext cx="7723107" cy="461665"/>
          </a:xfrm>
          <a:prstGeom prst="rect">
            <a:avLst/>
          </a:prstGeom>
          <a:solidFill>
            <a:schemeClr val="accent4">
              <a:lumMod val="40000"/>
              <a:lumOff val="6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b="1" dirty="0" smtClean="0">
                <a:latin typeface="Times New Roman" panose="02020603050405020304" pitchFamily="18" charset="0"/>
                <a:ea typeface="Tahoma" panose="020B0604030504040204" pitchFamily="34" charset="0"/>
                <a:cs typeface="Times New Roman" panose="02020603050405020304" pitchFamily="18" charset="0"/>
              </a:rPr>
              <a:t>1. Tìm hiểu về đội thiếu niên tiền phong Hồ Chí Minh.</a:t>
            </a:r>
            <a:endParaRPr lang="en-US" altLang="en-US" sz="44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97294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ột số hiểu biết về Đội Thiếu Niên Tiền Phong Hồ Chí Minh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78658"/>
            <a:ext cx="12054348" cy="6489290"/>
          </a:xfrm>
          <a:prstGeom prst="rect">
            <a:avLst/>
          </a:prstGeom>
        </p:spPr>
      </p:pic>
      <p:pic>
        <p:nvPicPr>
          <p:cNvPr id="3" name="Một số hiểu biết về Đội Thiếu Niên Tiền Phong Hồ Chí Minh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0"/>
            <a:ext cx="12054348" cy="6489290"/>
          </a:xfrm>
          <a:prstGeom prst="rect">
            <a:avLst/>
          </a:prstGeom>
        </p:spPr>
      </p:pic>
    </p:spTree>
    <p:extLst>
      <p:ext uri="{BB962C8B-B14F-4D97-AF65-F5344CB8AC3E}">
        <p14:creationId xmlns:p14="http://schemas.microsoft.com/office/powerpoint/2010/main" val="11250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77" fill="hold"/>
                                        <p:tgtEl>
                                          <p:spTgt spid="5"/>
                                        </p:tgtEl>
                                      </p:cBhvr>
                                    </p:cmd>
                                  </p:childTnLst>
                                </p:cTn>
                              </p:par>
                            </p:childTnLst>
                          </p:cTn>
                        </p:par>
                        <p:par>
                          <p:cTn id="7" fill="hold">
                            <p:stCondLst>
                              <p:cond delay="142977"/>
                            </p:stCondLst>
                            <p:childTnLst>
                              <p:par>
                                <p:cTn id="8" presetID="1" presetClass="mediacall" presetSubtype="0" fill="hold" nodeType="afterEffect">
                                  <p:stCondLst>
                                    <p:cond delay="0"/>
                                  </p:stCondLst>
                                  <p:childTnLst>
                                    <p:cmd type="call" cmd="playFrom(0.0)">
                                      <p:cBhvr>
                                        <p:cTn id="9" dur="142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D407614A-4E89-7D59-13F4-6DF016238B04}"/>
              </a:ext>
            </a:extLst>
          </p:cNvPr>
          <p:cNvSpPr txBox="1">
            <a:spLocks noChangeArrowheads="1"/>
          </p:cNvSpPr>
          <p:nvPr/>
        </p:nvSpPr>
        <p:spPr bwMode="auto">
          <a:xfrm>
            <a:off x="792948" y="1478429"/>
            <a:ext cx="10984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vi-VN" altLang="en-US" sz="3200" b="1" dirty="0">
                <a:solidFill>
                  <a:schemeClr val="accent2">
                    <a:lumMod val="75000"/>
                  </a:schemeClr>
                </a:solidFill>
                <a:latin typeface="+mj-lt"/>
                <a:ea typeface="Tahoma" panose="020B0604030504040204" pitchFamily="34" charset="0"/>
                <a:cs typeface="Tahoma" panose="020B0604030504040204" pitchFamily="34" charset="0"/>
              </a:rPr>
              <a:t> </a:t>
            </a:r>
            <a:r>
              <a:rPr lang="vi-VN" altLang="en-US" sz="3200" b="1" dirty="0" smtClean="0">
                <a:solidFill>
                  <a:schemeClr val="accent2">
                    <a:lumMod val="75000"/>
                  </a:schemeClr>
                </a:solidFill>
                <a:latin typeface="+mj-lt"/>
                <a:ea typeface="Tahoma" panose="020B0604030504040204" pitchFamily="34" charset="0"/>
                <a:cs typeface="Tahoma" panose="020B0604030504040204" pitchFamily="34" charset="0"/>
              </a:rPr>
              <a:t>* Biểu tượng của Đội Thiếu niên Tiền phong Hồ Chí Minh</a:t>
            </a:r>
            <a:endParaRPr lang="en-US" altLang="en-US" sz="3200" b="1" dirty="0">
              <a:latin typeface="+mj-lt"/>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989143" y="-44919"/>
            <a:ext cx="771633" cy="676369"/>
          </a:xfrm>
          <a:prstGeom prst="rect">
            <a:avLst/>
          </a:prstGeom>
        </p:spPr>
      </p:pic>
      <p:sp>
        <p:nvSpPr>
          <p:cNvPr id="9" name="TextBox 3">
            <a:extLst>
              <a:ext uri="{FF2B5EF4-FFF2-40B4-BE49-F238E27FC236}">
                <a16:creationId xmlns:a16="http://schemas.microsoft.com/office/drawing/2014/main" id="{714A507D-D008-D744-701B-C3665118D00B}"/>
              </a:ext>
            </a:extLst>
          </p:cNvPr>
          <p:cNvSpPr txBox="1">
            <a:spLocks noChangeArrowheads="1"/>
          </p:cNvSpPr>
          <p:nvPr/>
        </p:nvSpPr>
        <p:spPr bwMode="auto">
          <a:xfrm>
            <a:off x="1619931" y="-137991"/>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PHẤN ĐẤU TRỞ THÀNH ĐỘI VIÊN</a:t>
            </a:r>
            <a:endParaRPr lang="en-US" alt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425" y="2310272"/>
            <a:ext cx="3709813" cy="4003147"/>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24232" y="2231924"/>
            <a:ext cx="4935794" cy="3952566"/>
          </a:xfrm>
          <a:prstGeom prst="rect">
            <a:avLst/>
          </a:prstGeom>
        </p:spPr>
      </p:pic>
    </p:spTree>
    <p:extLst>
      <p:ext uri="{BB962C8B-B14F-4D97-AF65-F5344CB8AC3E}">
        <p14:creationId xmlns:p14="http://schemas.microsoft.com/office/powerpoint/2010/main" val="10841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74904"/>
            <a:ext cx="11603736" cy="6135624"/>
          </a:xfrm>
          <a:prstGeom prst="rect">
            <a:avLst/>
          </a:prstGeom>
        </p:spPr>
      </p:pic>
    </p:spTree>
    <p:extLst>
      <p:ext uri="{BB962C8B-B14F-4D97-AF65-F5344CB8AC3E}">
        <p14:creationId xmlns:p14="http://schemas.microsoft.com/office/powerpoint/2010/main" val="3648110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 y="0"/>
            <a:ext cx="11740896" cy="6766560"/>
          </a:xfrm>
          <a:prstGeom prst="rect">
            <a:avLst/>
          </a:prstGeom>
        </p:spPr>
      </p:pic>
      <p:pic>
        <p:nvPicPr>
          <p:cNvPr id="7" name="Picture 6">
            <a:extLst>
              <a:ext uri="{FF2B5EF4-FFF2-40B4-BE49-F238E27FC236}">
                <a16:creationId xmlns:a16="http://schemas.microsoft.com/office/drawing/2014/main" id="{92674227-0B9B-446A-6C9C-DD84C95D3152}"/>
              </a:ext>
            </a:extLst>
          </p:cNvPr>
          <p:cNvPicPr>
            <a:picLocks noChangeAspect="1"/>
          </p:cNvPicPr>
          <p:nvPr/>
        </p:nvPicPr>
        <p:blipFill rotWithShape="1">
          <a:blip r:embed="rId3"/>
          <a:srcRect l="52311" t="-625" r="8080" b="625"/>
          <a:stretch/>
        </p:blipFill>
        <p:spPr>
          <a:xfrm>
            <a:off x="7982712" y="4645152"/>
            <a:ext cx="2596896" cy="2121408"/>
          </a:xfrm>
          <a:prstGeom prst="rect">
            <a:avLst/>
          </a:prstGeom>
        </p:spPr>
      </p:pic>
      <p:pic>
        <p:nvPicPr>
          <p:cNvPr id="4" name="Picture 3"/>
          <p:cNvPicPr>
            <a:picLocks noChangeAspect="1"/>
          </p:cNvPicPr>
          <p:nvPr/>
        </p:nvPicPr>
        <p:blipFill rotWithShape="1">
          <a:blip r:embed="rId4"/>
          <a:srcRect l="5683" t="4" r="53963" b="942"/>
          <a:stretch/>
        </p:blipFill>
        <p:spPr>
          <a:xfrm>
            <a:off x="1810512" y="4562856"/>
            <a:ext cx="2851081" cy="2295144"/>
          </a:xfrm>
          <a:prstGeom prst="rect">
            <a:avLst/>
          </a:prstGeom>
        </p:spPr>
      </p:pic>
    </p:spTree>
    <p:extLst>
      <p:ext uri="{BB962C8B-B14F-4D97-AF65-F5344CB8AC3E}">
        <p14:creationId xmlns:p14="http://schemas.microsoft.com/office/powerpoint/2010/main" val="2426018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DC51E9E-33D1-4B8D-EE78-6922D57C606D}"/>
              </a:ext>
            </a:extLst>
          </p:cNvPr>
          <p:cNvSpPr txBox="1"/>
          <p:nvPr/>
        </p:nvSpPr>
        <p:spPr>
          <a:xfrm>
            <a:off x="3727254" y="406927"/>
            <a:ext cx="8234591" cy="6186309"/>
          </a:xfrm>
          <a:prstGeom prst="rect">
            <a:avLst/>
          </a:prstGeom>
          <a:noFill/>
        </p:spPr>
        <p:txBody>
          <a:bodyPr wrap="square">
            <a:spAutoFit/>
          </a:bodyPr>
          <a:lstStyle/>
          <a:p>
            <a:pPr algn="just">
              <a:lnSpc>
                <a:spcPct val="150000"/>
              </a:lnSpc>
            </a:pPr>
            <a:r>
              <a:rPr lang="vi-VN" sz="2400" dirty="0" smtClean="0">
                <a:solidFill>
                  <a:srgbClr val="002060"/>
                </a:solidFill>
                <a:latin typeface="Times New Roman" panose="02020603050405020304" pitchFamily="18" charset="0"/>
                <a:cs typeface="Times New Roman" panose="02020603050405020304" pitchFamily="18" charset="0"/>
              </a:rPr>
              <a:t>	</a:t>
            </a: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	Khăn </a:t>
            </a:r>
            <a:r>
              <a:rPr lang="vi-VN" sz="2400" b="0" i="0" dirty="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quàng đỏ là một phần cờ Tổ quốc, màu đỏ tượng trưng cho lý tưởng cách </a:t>
            </a: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mạng,</a:t>
            </a:r>
            <a:r>
              <a:rPr lang="en-US" sz="2400" dirty="0" smtClean="0">
                <a:solidFill>
                  <a:srgbClr val="002060"/>
                </a:solidFill>
                <a:latin typeface="Times New Roman" panose="02020603050405020304" pitchFamily="18" charset="0"/>
                <a:ea typeface="Open Sans Extrabold" panose="020B0906030804020204" pitchFamily="34" charset="0"/>
                <a:cs typeface="Times New Roman" panose="02020603050405020304" pitchFamily="18" charset="0"/>
              </a:rPr>
              <a:t> </a:t>
            </a:r>
            <a:r>
              <a:rPr lang="en-US" sz="2400" dirty="0">
                <a:solidFill>
                  <a:srgbClr val="002060"/>
                </a:solidFill>
                <a:latin typeface="Times New Roman" panose="02020603050405020304" pitchFamily="18" charset="0"/>
                <a:ea typeface="Open Sans Extrabold" panose="020B0906030804020204" pitchFamily="34" charset="0"/>
                <a:cs typeface="Times New Roman" panose="02020603050405020304" pitchFamily="18" charset="0"/>
              </a:rPr>
              <a:t>l</a:t>
            </a:r>
            <a:r>
              <a:rPr lang="vi-VN" sz="2400" dirty="0">
                <a:solidFill>
                  <a:srgbClr val="002060"/>
                </a:solidFill>
                <a:latin typeface="Times New Roman" panose="02020603050405020304" pitchFamily="18" charset="0"/>
                <a:ea typeface="Open Sans Extrabold" panose="020B0906030804020204" pitchFamily="34" charset="0"/>
                <a:cs typeface="Times New Roman" panose="02020603050405020304" pitchFamily="18" charset="0"/>
              </a:rPr>
              <a:t>à biểu tượng cho Đội Thiếu niên Tiền phong Hồ Chí Minh.</a:t>
            </a: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 </a:t>
            </a:r>
            <a:r>
              <a:rPr lang="vi-VN" sz="2400" b="0" i="0" dirty="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Khăn có hình tam giác, màu đỏ như một góc lá quốc kỳ, nhuốm máu bao anh hùng liệt sĩ đã hy sinh trong sự nghiệp cách mạng của dân tộc</a:t>
            </a: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a:t>
            </a:r>
            <a:r>
              <a:rPr lang="en-US" sz="2400" dirty="0">
                <a:solidFill>
                  <a:srgbClr val="002060"/>
                </a:solidFill>
                <a:latin typeface="Times New Roman" panose="02020603050405020304" pitchFamily="18" charset="0"/>
                <a:cs typeface="Times New Roman" panose="02020603050405020304" pitchFamily="18" charset="0"/>
              </a:rPr>
              <a:t> </a:t>
            </a:r>
            <a:endParaRPr lang="vi-VN" sz="2400" dirty="0" smtClean="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2060"/>
                </a:solidFill>
                <a:latin typeface="Times New Roman" panose="02020603050405020304" pitchFamily="18" charset="0"/>
                <a:cs typeface="Times New Roman" panose="02020603050405020304" pitchFamily="18" charset="0"/>
              </a:rPr>
              <a:t>	</a:t>
            </a:r>
            <a:r>
              <a:rPr lang="vi-VN" sz="2400" dirty="0" smtClean="0">
                <a:solidFill>
                  <a:srgbClr val="002060"/>
                </a:solidFill>
                <a:latin typeface="Times New Roman" panose="02020603050405020304" pitchFamily="18" charset="0"/>
                <a:ea typeface="Open Sans Extrabold" panose="020B0906030804020204" pitchFamily="34" charset="0"/>
                <a:cs typeface="Times New Roman" panose="02020603050405020304" pitchFamily="18" charset="0"/>
              </a:rPr>
              <a:t>Khi </a:t>
            </a:r>
            <a:r>
              <a:rPr lang="vi-VN" sz="2400" dirty="0">
                <a:solidFill>
                  <a:srgbClr val="002060"/>
                </a:solidFill>
                <a:latin typeface="Times New Roman" panose="02020603050405020304" pitchFamily="18" charset="0"/>
                <a:ea typeface="Open Sans Extrabold" panose="020B0906030804020204" pitchFamily="34" charset="0"/>
                <a:cs typeface="Times New Roman" panose="02020603050405020304" pitchFamily="18" charset="0"/>
              </a:rPr>
              <a:t>một bạn học sinh đeo trên cổ mình chiếc khăn quàng đỏ thì chúng ta có thể biết được bạn ấy đã được gia nhập vào Đội</a:t>
            </a:r>
            <a:r>
              <a:rPr lang="vi-VN" sz="2400" dirty="0" smtClean="0">
                <a:solidFill>
                  <a:srgbClr val="002060"/>
                </a:solidFill>
                <a:latin typeface="Times New Roman" panose="02020603050405020304" pitchFamily="18" charset="0"/>
                <a:ea typeface="Open Sans Extrabold" panose="020B0906030804020204" pitchFamily="34" charset="0"/>
                <a:cs typeface="Times New Roman" panose="02020603050405020304" pitchFamily="18" charset="0"/>
              </a:rPr>
              <a:t>.</a:t>
            </a:r>
            <a:endParaRPr lang="vi-VN" sz="2400" b="0" i="0" dirty="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endParaRPr>
          </a:p>
          <a:p>
            <a:pPr algn="just">
              <a:lnSpc>
                <a:spcPct val="150000"/>
              </a:lnSpc>
            </a:pP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	Đội viên đeo </a:t>
            </a:r>
            <a:r>
              <a:rPr lang="vi-VN" sz="2400" b="0" i="0" dirty="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khăn quàng </a:t>
            </a: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đỏ để thể hiện niềm tự </a:t>
            </a:r>
            <a:r>
              <a:rPr lang="vi-VN" sz="2400" b="0" i="0" dirty="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hào về Tổ quốc, về Đảng Cộng sản Việt Nam, về Bác Hồ vĩ đại, về nhân dân Việt Nam anh hùng và nguyện phấn đấu để trở thành đoàn viên Đoàn Thanh niên Cộng sản Hồ Chí Minh</a:t>
            </a:r>
            <a:r>
              <a:rPr lang="vi-VN" sz="2400" b="0" i="0" dirty="0" smtClean="0">
                <a:solidFill>
                  <a:srgbClr val="002060"/>
                </a:solidFill>
                <a:effectLst/>
                <a:latin typeface="Times New Roman" panose="02020603050405020304" pitchFamily="18" charset="0"/>
                <a:ea typeface="Open Sans Extrabold" panose="020B0906030804020204" pitchFamily="34" charset="0"/>
                <a:cs typeface="Times New Roman" panose="02020603050405020304" pitchFamily="18" charset="0"/>
              </a:rPr>
              <a:t>.</a:t>
            </a:r>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22" y="1358650"/>
            <a:ext cx="3628932" cy="3952566"/>
          </a:xfrm>
          <a:prstGeom prst="rect">
            <a:avLst/>
          </a:prstGeom>
        </p:spPr>
      </p:pic>
    </p:spTree>
    <p:extLst>
      <p:ext uri="{BB962C8B-B14F-4D97-AF65-F5344CB8AC3E}">
        <p14:creationId xmlns:p14="http://schemas.microsoft.com/office/powerpoint/2010/main" val="5175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CD7CAA-42BC-6914-A094-225F7EA819A8}"/>
              </a:ext>
            </a:extLst>
          </p:cNvPr>
          <p:cNvSpPr txBox="1"/>
          <p:nvPr/>
        </p:nvSpPr>
        <p:spPr>
          <a:xfrm>
            <a:off x="4015381" y="632241"/>
            <a:ext cx="7983785" cy="4832092"/>
          </a:xfrm>
          <a:prstGeom prst="rect">
            <a:avLst/>
          </a:prstGeom>
          <a:noFill/>
        </p:spPr>
        <p:txBody>
          <a:bodyPr wrap="square">
            <a:spAutoFit/>
          </a:bodyPr>
          <a:lstStyle/>
          <a:p>
            <a:pPr algn="just"/>
            <a:r>
              <a:rPr lang="vi-VN" sz="2800" b="0" i="0" dirty="0" smtClean="0">
                <a:solidFill>
                  <a:srgbClr val="002060"/>
                </a:solidFill>
                <a:effectLst/>
                <a:latin typeface="Times New Roman" panose="02020603050405020304" pitchFamily="18" charset="0"/>
                <a:cs typeface="Times New Roman" panose="02020603050405020304" pitchFamily="18" charset="0"/>
              </a:rPr>
              <a:t>	Biểu tượng búp măng non: </a:t>
            </a:r>
            <a:r>
              <a:rPr lang="en-US" sz="2800" b="0" i="0" dirty="0" err="1" smtClean="0">
                <a:solidFill>
                  <a:srgbClr val="002060"/>
                </a:solidFill>
                <a:effectLst/>
                <a:latin typeface="Times New Roman" panose="02020603050405020304" pitchFamily="18" charset="0"/>
                <a:cs typeface="Times New Roman" panose="02020603050405020304" pitchFamily="18" charset="0"/>
              </a:rPr>
              <a:t>Búp</a:t>
            </a:r>
            <a:r>
              <a:rPr lang="en-US"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măng</a:t>
            </a:r>
            <a:r>
              <a:rPr lang="en-US" sz="2800" b="0" i="0" dirty="0">
                <a:solidFill>
                  <a:srgbClr val="002060"/>
                </a:solidFill>
                <a:effectLst/>
                <a:latin typeface="Times New Roman" panose="02020603050405020304" pitchFamily="18" charset="0"/>
                <a:cs typeface="Times New Roman" panose="02020603050405020304" pitchFamily="18" charset="0"/>
              </a:rPr>
              <a:t> non </a:t>
            </a:r>
            <a:r>
              <a:rPr lang="en-US" sz="2800" b="0" i="0" dirty="0" err="1">
                <a:solidFill>
                  <a:srgbClr val="002060"/>
                </a:solidFill>
                <a:effectLst/>
                <a:latin typeface="Times New Roman" panose="02020603050405020304" pitchFamily="18" charset="0"/>
                <a:cs typeface="Times New Roman" panose="02020603050405020304" pitchFamily="18" charset="0"/>
              </a:rPr>
              <a:t>tượng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trưng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cho</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lứa</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tuổi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vi-VN" sz="2800" b="0" i="0" dirty="0">
                <a:solidFill>
                  <a:srgbClr val="002060"/>
                </a:solidFill>
                <a:effectLst/>
                <a:latin typeface="Times New Roman" panose="02020603050405020304" pitchFamily="18" charset="0"/>
                <a:cs typeface="Times New Roman" panose="02020603050405020304" pitchFamily="18" charset="0"/>
              </a:rPr>
              <a:t> lứa tuổi thiếu niên là thế hệ tương lai của dân tộc Việt Nam anh </a:t>
            </a:r>
            <a:r>
              <a:rPr lang="vi-VN" sz="2800" b="0" i="0" dirty="0" smtClean="0">
                <a:solidFill>
                  <a:srgbClr val="002060"/>
                </a:solidFill>
                <a:effectLst/>
                <a:latin typeface="Times New Roman" panose="02020603050405020304" pitchFamily="18" charset="0"/>
                <a:cs typeface="Times New Roman" panose="02020603050405020304" pitchFamily="18" charset="0"/>
              </a:rPr>
              <a:t>hùng.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Băng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chữ</a:t>
            </a:r>
            <a:r>
              <a:rPr lang="en-US" sz="2800" dirty="0">
                <a:solidFill>
                  <a:schemeClr val="accent1">
                    <a:lumMod val="50000"/>
                  </a:schemeClr>
                </a:solidFill>
                <a:latin typeface="Times New Roman" panose="02020603050405020304" pitchFamily="18" charset="0"/>
                <a:cs typeface="Times New Roman" panose="02020603050405020304" pitchFamily="18" charset="0"/>
              </a:rPr>
              <a:t> “SẴN SÀNG”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khẩu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hành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Đội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Thiếu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niên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Tiền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phong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Hồ</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Chí</a:t>
            </a:r>
            <a:r>
              <a:rPr lang="en-US" sz="2800" dirty="0">
                <a:solidFill>
                  <a:schemeClr val="accent1">
                    <a:lumMod val="50000"/>
                  </a:schemeClr>
                </a:solidFill>
                <a:latin typeface="Times New Roman" panose="02020603050405020304" pitchFamily="18" charset="0"/>
                <a:cs typeface="Times New Roman" panose="02020603050405020304" pitchFamily="18" charset="0"/>
              </a:rPr>
              <a:t> Minh</a:t>
            </a:r>
            <a:endParaRPr lang="vi-VN" sz="2800" b="0" i="0" dirty="0">
              <a:solidFill>
                <a:schemeClr val="accent1">
                  <a:lumMod val="50000"/>
                </a:schemeClr>
              </a:solidFill>
              <a:effectLst/>
              <a:latin typeface="Times New Roman" panose="02020603050405020304" pitchFamily="18" charset="0"/>
              <a:cs typeface="Times New Roman" panose="02020603050405020304" pitchFamily="18" charset="0"/>
            </a:endParaRPr>
          </a:p>
          <a:p>
            <a:pPr algn="just"/>
            <a:r>
              <a:rPr lang="vi-VN" sz="2800" b="0" i="0" dirty="0" smtClean="0">
                <a:solidFill>
                  <a:srgbClr val="002060"/>
                </a:solidFill>
                <a:effectLst/>
                <a:latin typeface="Times New Roman" panose="02020603050405020304" pitchFamily="18" charset="0"/>
                <a:cs typeface="Times New Roman" panose="02020603050405020304" pitchFamily="18" charset="0"/>
              </a:rPr>
              <a:t>	Hình </a:t>
            </a:r>
            <a:r>
              <a:rPr lang="vi-VN" sz="2800" b="0" i="0" dirty="0">
                <a:solidFill>
                  <a:srgbClr val="002060"/>
                </a:solidFill>
                <a:effectLst/>
                <a:latin typeface="Times New Roman" panose="02020603050405020304" pitchFamily="18" charset="0"/>
                <a:cs typeface="Times New Roman" panose="02020603050405020304" pitchFamily="18" charset="0"/>
              </a:rPr>
              <a:t>ảnh búp măng là biểu tượng của sự tươi trẻ, sự kế thừa, nối tiếp và phát huy truyền thống, lịch sử hào hùng của dân tộc</a:t>
            </a:r>
            <a:r>
              <a:rPr lang="vi-VN" sz="2800" b="0" i="0" dirty="0" smtClean="0">
                <a:solidFill>
                  <a:srgbClr val="002060"/>
                </a:solidFill>
                <a:effectLst/>
                <a:latin typeface="Times New Roman" panose="02020603050405020304" pitchFamily="18" charset="0"/>
                <a:cs typeface="Times New Roman" panose="02020603050405020304" pitchFamily="18" charset="0"/>
              </a:rPr>
              <a:t>.</a:t>
            </a:r>
            <a:endParaRPr lang="vi-VN" sz="2800" b="0" i="0" dirty="0" smtClean="0">
              <a:solidFill>
                <a:schemeClr val="accent1">
                  <a:lumMod val="50000"/>
                </a:schemeClr>
              </a:solidFill>
              <a:effectLst/>
              <a:latin typeface="Times New Roman" panose="02020603050405020304" pitchFamily="18" charset="0"/>
              <a:cs typeface="Times New Roman" panose="02020603050405020304" pitchFamily="18" charset="0"/>
            </a:endParaRPr>
          </a:p>
          <a:p>
            <a:pPr algn="just"/>
            <a:r>
              <a:rPr lang="vi-VN"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Đeo</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huy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Đội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vi-VN" sz="2800" dirty="0" smtClean="0">
                <a:solidFill>
                  <a:schemeClr val="accent1">
                    <a:lumMod val="50000"/>
                  </a:schemeClr>
                </a:solidFill>
                <a:latin typeface="Times New Roman" panose="02020603050405020304" pitchFamily="18" charset="0"/>
                <a:cs typeface="Times New Roman" panose="02020603050405020304" pitchFamily="18" charset="0"/>
              </a:rPr>
              <a:t>là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nhắc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nhở</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đội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học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rèn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luyện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để</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sẵn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sàng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kế</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vi-VN" sz="2800" dirty="0" smtClean="0">
                <a:solidFill>
                  <a:schemeClr val="accent1">
                    <a:lumMod val="50000"/>
                  </a:schemeClr>
                </a:solidFill>
                <a:latin typeface="Times New Roman" panose="02020603050405020304" pitchFamily="18" charset="0"/>
                <a:cs typeface="Times New Roman" panose="02020603050405020304" pitchFamily="18" charset="0"/>
              </a:rPr>
              <a:t>thừa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sự</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nghiệp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mạng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vinh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quang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Đảng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Bác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Hồ</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dân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411627"/>
            <a:ext cx="3745474" cy="4257366"/>
          </a:xfrm>
          <a:prstGeom prst="rect">
            <a:avLst/>
          </a:prstGeom>
        </p:spPr>
      </p:pic>
    </p:spTree>
    <p:extLst>
      <p:ext uri="{BB962C8B-B14F-4D97-AF65-F5344CB8AC3E}">
        <p14:creationId xmlns:p14="http://schemas.microsoft.com/office/powerpoint/2010/main" val="3084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411</Words>
  <Application>Microsoft Office PowerPoint</Application>
  <PresentationFormat>Widescreen</PresentationFormat>
  <Paragraphs>38</Paragraphs>
  <Slides>21</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Nunito Black</vt:lpstr>
      <vt:lpstr>Open Sans</vt:lpstr>
      <vt:lpstr>Open Sans Extrabold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Windows User</cp:lastModifiedBy>
  <cp:revision>81</cp:revision>
  <dcterms:created xsi:type="dcterms:W3CDTF">2022-09-16T13:21:34Z</dcterms:created>
  <dcterms:modified xsi:type="dcterms:W3CDTF">2023-12-10T13:30:03Z</dcterms:modified>
</cp:coreProperties>
</file>