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41" r:id="rId3"/>
    <p:sldId id="408" r:id="rId4"/>
    <p:sldId id="442" r:id="rId5"/>
    <p:sldId id="440" r:id="rId6"/>
    <p:sldId id="444" r:id="rId7"/>
    <p:sldId id="443"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0066"/>
    <a:srgbClr val="FF7C80"/>
    <a:srgbClr val="0000CC"/>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52" d="100"/>
          <a:sy n="52" d="100"/>
        </p:scale>
        <p:origin x="-672" y="-108"/>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HOÀNG QUẾ</a:t>
            </a:r>
            <a:endParaRPr lang="en-US" altLang="en-US" sz="3500" b="1" dirty="0">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557757" y="3550470"/>
            <a:ext cx="10928600" cy="2699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6: CÂY GẠO </a:t>
            </a:r>
            <a:endParaRPr lang="en-US"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hangingPunct="1">
              <a:spcBef>
                <a:spcPts val="1800"/>
              </a:spcBef>
              <a:defRPr/>
            </a:pPr>
            <a:r>
              <a:rPr lang="en-US"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TẬP: VIẾT ĐOẠN VĂN NÊU TÌNH CẢM, CẢM XÚC VỀ CẢNH VẬT TRONG TRANH</a:t>
            </a:r>
            <a:endParaRPr lang="en-US"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1662113"/>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dirty="0">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dirty="0"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dirty="0"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dirty="0">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dirty="0" err="1">
                <a:solidFill>
                  <a:srgbClr val="FF0066"/>
                </a:solidFill>
                <a:latin typeface="Times New Roman" pitchFamily="18" charset="0"/>
              </a:rPr>
              <a:t>Giáo</a:t>
            </a:r>
            <a:r>
              <a:rPr lang="en-US" altLang="en-US" sz="2400" b="1" i="1" dirty="0">
                <a:solidFill>
                  <a:srgbClr val="FF0066"/>
                </a:solidFill>
                <a:latin typeface="Times New Roman" pitchFamily="18" charset="0"/>
              </a:rPr>
              <a:t> </a:t>
            </a:r>
            <a:r>
              <a:rPr lang="en-US" altLang="en-US" sz="2400" b="1" i="1" dirty="0" err="1">
                <a:solidFill>
                  <a:srgbClr val="FF0066"/>
                </a:solidFill>
                <a:latin typeface="Times New Roman" pitchFamily="18" charset="0"/>
              </a:rPr>
              <a:t>viên</a:t>
            </a:r>
            <a:r>
              <a:rPr lang="en-US" altLang="en-US" sz="2400" b="1" i="1" dirty="0" smtClean="0">
                <a:solidFill>
                  <a:srgbClr val="FF0066"/>
                </a:solidFill>
                <a:latin typeface="Times New Roman" pitchFamily="18" charset="0"/>
              </a:rPr>
              <a:t>: </a:t>
            </a:r>
            <a:r>
              <a:rPr lang="en-US" altLang="en-US" sz="2400" b="1" i="1" dirty="0" err="1" smtClean="0">
                <a:solidFill>
                  <a:srgbClr val="FF0066"/>
                </a:solidFill>
                <a:latin typeface="Times New Roman" pitchFamily="18" charset="0"/>
              </a:rPr>
              <a:t>Nguyễn</a:t>
            </a:r>
            <a:r>
              <a:rPr lang="en-US" altLang="en-US" sz="2400" b="1" i="1" dirty="0" smtClean="0">
                <a:solidFill>
                  <a:srgbClr val="FF0066"/>
                </a:solidFill>
                <a:latin typeface="Times New Roman" pitchFamily="18" charset="0"/>
              </a:rPr>
              <a:t> </a:t>
            </a:r>
            <a:r>
              <a:rPr lang="en-US" altLang="en-US" sz="2400" b="1" i="1" dirty="0" err="1" smtClean="0">
                <a:solidFill>
                  <a:srgbClr val="FF0066"/>
                </a:solidFill>
                <a:latin typeface="Times New Roman" pitchFamily="18" charset="0"/>
              </a:rPr>
              <a:t>Thị</a:t>
            </a:r>
            <a:r>
              <a:rPr lang="en-US" altLang="en-US" sz="2400" b="1" i="1" dirty="0" smtClean="0">
                <a:solidFill>
                  <a:srgbClr val="FF0066"/>
                </a:solidFill>
                <a:latin typeface="Times New Roman" pitchFamily="18" charset="0"/>
              </a:rPr>
              <a:t> </a:t>
            </a:r>
            <a:r>
              <a:rPr lang="en-US" altLang="en-US" sz="2400" b="1" i="1" dirty="0" err="1" smtClean="0">
                <a:solidFill>
                  <a:srgbClr val="FF0066"/>
                </a:solidFill>
                <a:latin typeface="Times New Roman" pitchFamily="18" charset="0"/>
              </a:rPr>
              <a:t>Hiền</a:t>
            </a:r>
            <a:r>
              <a:rPr lang="en-US" altLang="en-US" sz="2400" b="1" i="1" dirty="0" smtClean="0">
                <a:solidFill>
                  <a:srgbClr val="FF0066"/>
                </a:solidFill>
                <a:latin typeface="Times New Roman" pitchFamily="18" charset="0"/>
              </a:rPr>
              <a:t> </a:t>
            </a:r>
            <a:r>
              <a:rPr lang="en-US" altLang="en-US" sz="2400" b="1" i="1" dirty="0" err="1" smtClean="0">
                <a:solidFill>
                  <a:srgbClr val="FF0066"/>
                </a:solidFill>
                <a:latin typeface="Times New Roman" pitchFamily="18" charset="0"/>
              </a:rPr>
              <a:t>Quyên</a:t>
            </a:r>
            <a:endParaRPr lang="en-US" altLang="en-US" sz="2400" b="1" i="1" dirty="0">
              <a:solidFill>
                <a:srgbClr val="FF0066"/>
              </a:solidFill>
              <a:latin typeface="Times New Roman" pitchFamily="18" charset="0"/>
            </a:endParaRPr>
          </a:p>
          <a:p>
            <a:pPr eaLnBrk="1" hangingPunct="1"/>
            <a:r>
              <a:rPr lang="en-US" altLang="en-US" sz="2400" b="1" i="1" dirty="0" err="1">
                <a:solidFill>
                  <a:srgbClr val="FF0066"/>
                </a:solidFill>
                <a:latin typeface="Times New Roman" pitchFamily="18" charset="0"/>
              </a:rPr>
              <a:t>Lớp</a:t>
            </a:r>
            <a:r>
              <a:rPr lang="en-US" altLang="en-US" sz="2400" b="1" i="1" dirty="0">
                <a:solidFill>
                  <a:srgbClr val="FF0066"/>
                </a:solidFill>
                <a:latin typeface="Times New Roman" pitchFamily="18" charset="0"/>
              </a:rPr>
              <a:t>:  </a:t>
            </a:r>
            <a:r>
              <a:rPr lang="en-US" altLang="en-US" sz="2400" b="1" i="1" dirty="0" smtClean="0">
                <a:solidFill>
                  <a:srgbClr val="FF0066"/>
                </a:solidFill>
                <a:latin typeface="Times New Roman" pitchFamily="18" charset="0"/>
              </a:rPr>
              <a:t>3B</a:t>
            </a:r>
            <a:endParaRPr lang="en-US" altLang="en-US" sz="2400" b="1" i="1" dirty="0">
              <a:solidFill>
                <a:srgbClr val="FF0066"/>
              </a:solidFill>
              <a:latin typeface="Times New Roman" pitchFamily="18" charset="0"/>
            </a:endParaRP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6276638" cy="9144000"/>
          </a:xfrm>
          <a:prstGeom prst="rect">
            <a:avLst/>
          </a:prstGeom>
        </p:spPr>
        <p:style>
          <a:lnRef idx="2">
            <a:schemeClr val="dk1"/>
          </a:lnRef>
          <a:fillRef idx="1">
            <a:schemeClr val="lt1"/>
          </a:fillRef>
          <a:effectRef idx="0">
            <a:schemeClr val="dk1"/>
          </a:effectRef>
          <a:fontRef idx="minor">
            <a:schemeClr val="dk1"/>
          </a:fontRef>
        </p:style>
        <p:txBody>
          <a:bodyPr lIns="122018" tIns="61009" rIns="122018" bIns="61009" rtlCol="0" anchor="ctr"/>
          <a:lstStyle/>
          <a:p>
            <a:pPr algn="ctr"/>
            <a:endParaRPr lang="vi-V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 y="0"/>
            <a:ext cx="16276638" cy="9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81297" y="2132892"/>
            <a:ext cx="6677387" cy="1477328"/>
          </a:xfrm>
          <a:prstGeom prst="rect">
            <a:avLst/>
          </a:prstGeom>
          <a:noFill/>
        </p:spPr>
        <p:txBody>
          <a:bodyPr wrap="none" lIns="122018" tIns="61009" rIns="122018" bIns="61009" rtlCol="0">
            <a:spAutoFit/>
          </a:bodyPr>
          <a:lstStyle/>
          <a:p>
            <a:r>
              <a:rPr lang="en-US" sz="8800" b="1" i="1" dirty="0">
                <a:solidFill>
                  <a:srgbClr val="ED7D31">
                    <a:lumMod val="50000"/>
                  </a:srgbClr>
                </a:solidFill>
                <a:latin typeface="Times New Roman" panose="02020603050405020304" pitchFamily="18" charset="0"/>
                <a:cs typeface="Times New Roman" panose="02020603050405020304" pitchFamily="18" charset="0"/>
              </a:rPr>
              <a:t>KHỞI ĐỘNG</a:t>
            </a:r>
          </a:p>
        </p:txBody>
      </p:sp>
    </p:spTree>
    <p:extLst>
      <p:ext uri="{BB962C8B-B14F-4D97-AF65-F5344CB8AC3E}">
        <p14:creationId xmlns:p14="http://schemas.microsoft.com/office/powerpoint/2010/main" val="162708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59945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1. </a:t>
              </a:r>
              <a:r>
                <a:rPr lang="en-US" sz="3800" b="1" dirty="0" err="1" smtClean="0">
                  <a:solidFill>
                    <a:srgbClr val="FF0066"/>
                  </a:solidFill>
                  <a:latin typeface="Times New Roman" pitchFamily="18" charset="0"/>
                  <a:cs typeface="Times New Roman" pitchFamily="18" charset="0"/>
                </a:rPr>
                <a:t>Luyện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tập</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26369" y="1303984"/>
            <a:ext cx="13966284" cy="1261884"/>
          </a:xfrm>
          <a:prstGeom prst="rect">
            <a:avLst/>
          </a:prstGeom>
        </p:spPr>
        <p:txBody>
          <a:bodyPr wrap="square">
            <a:spAutoFit/>
          </a:bodyPr>
          <a:lstStyle/>
          <a:p>
            <a:pPr algn="just"/>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1. </a:t>
            </a:r>
            <a:r>
              <a:rPr lang="en-US" sz="3800" b="1" dirty="0" err="1" smtClean="0">
                <a:solidFill>
                  <a:srgbClr val="0000CC"/>
                </a:solidFill>
                <a:latin typeface="Times New Roman" pitchFamily="18" charset="0"/>
                <a:cs typeface="Times New Roman" pitchFamily="18" charset="0"/>
              </a:rPr>
              <a:t>Quan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sát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tranh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và</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nêu</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tình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cảm</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cảm</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xúc</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của</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em</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về</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cảnh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vật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trong</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tranh</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178" y="2565868"/>
            <a:ext cx="13949026" cy="6435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968812"/>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1. </a:t>
              </a:r>
              <a:r>
                <a:rPr lang="en-US" sz="3800" b="1" dirty="0" err="1" smtClean="0">
                  <a:solidFill>
                    <a:srgbClr val="FF0066"/>
                  </a:solidFill>
                  <a:latin typeface="Times New Roman" pitchFamily="18" charset="0"/>
                  <a:cs typeface="Times New Roman" pitchFamily="18" charset="0"/>
                </a:rPr>
                <a:t>Luyện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tập</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 name="Flowchart: Alternate Process 2"/>
          <p:cNvSpPr/>
          <p:nvPr/>
        </p:nvSpPr>
        <p:spPr>
          <a:xfrm>
            <a:off x="594519" y="3733800"/>
            <a:ext cx="2667000" cy="3352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anose="02020603050405020304" pitchFamily="18" charset="0"/>
                <a:cs typeface="Times New Roman" panose="02020603050405020304" pitchFamily="18" charset="0"/>
              </a:rPr>
              <a:t>Nêu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tình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xúc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về</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trong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tranh</a:t>
            </a:r>
            <a:endParaRPr lang="en-US" sz="3200" dirty="0">
              <a:solidFill>
                <a:schemeClr val="tx1"/>
              </a:solidFill>
              <a:latin typeface="Times New Roman" panose="02020603050405020304" pitchFamily="18" charset="0"/>
              <a:cs typeface="Times New Roman" panose="02020603050405020304" pitchFamily="18" charset="0"/>
            </a:endParaRPr>
          </a:p>
        </p:txBody>
      </p:sp>
      <p:cxnSp>
        <p:nvCxnSpPr>
          <p:cNvPr id="6" name="Elbow Connector 5"/>
          <p:cNvCxnSpPr/>
          <p:nvPr/>
        </p:nvCxnSpPr>
        <p:spPr>
          <a:xfrm rot="5400000" flipH="1" flipV="1">
            <a:off x="2973878" y="1925941"/>
            <a:ext cx="597396" cy="2689115"/>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7" name="Flowchart: Alternate Process 6"/>
          <p:cNvSpPr/>
          <p:nvPr/>
        </p:nvSpPr>
        <p:spPr>
          <a:xfrm>
            <a:off x="4709319" y="2438400"/>
            <a:ext cx="11049000" cy="12069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Times New Roman" panose="02020603050405020304" pitchFamily="18" charset="0"/>
                <a:cs typeface="Times New Roman" panose="02020603050405020304" pitchFamily="18" charset="0"/>
              </a:rPr>
              <a:t>a/ </a:t>
            </a:r>
            <a:r>
              <a:rPr lang="en-US" sz="2800" dirty="0" err="1" smtClean="0">
                <a:solidFill>
                  <a:schemeClr val="tx1"/>
                </a:solidFill>
                <a:latin typeface="Times New Roman" panose="02020603050405020304" pitchFamily="18" charset="0"/>
                <a:cs typeface="Times New Roman" panose="02020603050405020304" pitchFamily="18" charset="0"/>
              </a:rPr>
              <a:t>Giới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thiệu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bao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quát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về</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cảnh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vật</a:t>
            </a:r>
            <a:endParaRPr lang="en-US" sz="2800" dirty="0" smtClean="0">
              <a:solidFill>
                <a:schemeClr val="tx1"/>
              </a:solidFill>
              <a:latin typeface="Times New Roman" panose="02020603050405020304" pitchFamily="18" charset="0"/>
              <a:cs typeface="Times New Roman" panose="02020603050405020304" pitchFamily="18" charset="0"/>
            </a:endParaRPr>
          </a:p>
          <a:p>
            <a:pPr algn="ctr"/>
            <a:r>
              <a:rPr lang="en-US" sz="2800" dirty="0" err="1" smtClean="0">
                <a:solidFill>
                  <a:schemeClr val="tx1"/>
                </a:solidFill>
                <a:latin typeface="Times New Roman" panose="02020603050405020304" pitchFamily="18" charset="0"/>
                <a:cs typeface="Times New Roman" panose="02020603050405020304" pitchFamily="18" charset="0"/>
              </a:rPr>
              <a:t>Ví</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dụ</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Bức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tranh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vẽ</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vườn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với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nhiều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cây</a:t>
            </a:r>
            <a:endParaRPr lang="en-US" sz="2800" dirty="0">
              <a:solidFill>
                <a:schemeClr val="tx1"/>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a:off x="3272576" y="4495800"/>
            <a:ext cx="134455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9" name="Flowchart: Alternate Process 18"/>
          <p:cNvSpPr/>
          <p:nvPr/>
        </p:nvSpPr>
        <p:spPr>
          <a:xfrm>
            <a:off x="4709319" y="3962400"/>
            <a:ext cx="11049000" cy="990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Times New Roman" panose="02020603050405020304" pitchFamily="18" charset="0"/>
                <a:cs typeface="Times New Roman" panose="02020603050405020304" pitchFamily="18" charset="0"/>
              </a:rPr>
              <a:t>b/ </a:t>
            </a:r>
            <a:r>
              <a:rPr lang="en-US" sz="3200" dirty="0" err="1" smtClean="0">
                <a:solidFill>
                  <a:schemeClr val="tx1"/>
                </a:solidFill>
                <a:latin typeface="Times New Roman" panose="02020603050405020304" pitchFamily="18" charset="0"/>
                <a:cs typeface="Times New Roman" panose="02020603050405020304" pitchFamily="18" charset="0"/>
              </a:rPr>
              <a:t>Nêu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đặc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điểm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nổi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bật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của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endParaRPr lang="en-US" sz="3200" dirty="0" smtClean="0">
              <a:solidFill>
                <a:schemeClr val="tx1"/>
              </a:solidFill>
              <a:latin typeface="Times New Roman" panose="02020603050405020304" pitchFamily="18" charset="0"/>
              <a:cs typeface="Times New Roman" panose="02020603050405020304" pitchFamily="18" charset="0"/>
            </a:endParaRPr>
          </a:p>
          <a:p>
            <a:pPr algn="ctr"/>
            <a:r>
              <a:rPr lang="en-US" sz="3200" dirty="0" err="1" smtClean="0">
                <a:solidFill>
                  <a:schemeClr val="tx1"/>
                </a:solidFill>
                <a:latin typeface="Times New Roman" panose="02020603050405020304" pitchFamily="18" charset="0"/>
                <a:cs typeface="Times New Roman" panose="02020603050405020304" pitchFamily="18" charset="0"/>
              </a:rPr>
              <a:t>Ví</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dụ</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có</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nhiều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màu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sắc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của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cây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cỏ</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hoa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trái</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cxnSp>
        <p:nvCxnSpPr>
          <p:cNvPr id="22" name="Elbow Connector 21"/>
          <p:cNvCxnSpPr>
            <a:stCxn id="3" idx="2"/>
          </p:cNvCxnSpPr>
          <p:nvPr/>
        </p:nvCxnSpPr>
        <p:spPr>
          <a:xfrm rot="16200000" flipH="1">
            <a:off x="2929676" y="6084942"/>
            <a:ext cx="685800" cy="2689115"/>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23" name="Flowchart: Alternate Process 22"/>
          <p:cNvSpPr/>
          <p:nvPr/>
        </p:nvSpPr>
        <p:spPr>
          <a:xfrm>
            <a:off x="4709319" y="5181600"/>
            <a:ext cx="11049000" cy="3962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Times New Roman" panose="02020603050405020304" pitchFamily="18" charset="0"/>
                <a:cs typeface="Times New Roman" panose="02020603050405020304" pitchFamily="18" charset="0"/>
              </a:rPr>
              <a:t>c/ </a:t>
            </a:r>
            <a:r>
              <a:rPr lang="en-US" sz="3200" dirty="0" err="1" smtClean="0">
                <a:solidFill>
                  <a:schemeClr val="tx1"/>
                </a:solidFill>
                <a:latin typeface="Times New Roman" panose="02020603050405020304" pitchFamily="18" charset="0"/>
                <a:cs typeface="Times New Roman" panose="02020603050405020304" pitchFamily="18" charset="0"/>
              </a:rPr>
              <a:t>Nêu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tình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xúc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của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đối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với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endParaRPr lang="en-US" sz="3200" dirty="0">
              <a:solidFill>
                <a:schemeClr val="tx1"/>
              </a:solidFill>
              <a:latin typeface="Times New Roman" panose="02020603050405020304" pitchFamily="18" charset="0"/>
              <a:cs typeface="Times New Roman" panose="02020603050405020304" pitchFamily="18" charset="0"/>
            </a:endParaRPr>
          </a:p>
          <a:p>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Tình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xúc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trước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vẻ</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đẹp</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của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endParaRPr lang="en-US" sz="3200" dirty="0" smtClean="0">
              <a:solidFill>
                <a:schemeClr val="tx1"/>
              </a:solidFill>
              <a:latin typeface="Times New Roman" panose="02020603050405020304" pitchFamily="18" charset="0"/>
              <a:cs typeface="Times New Roman" panose="02020603050405020304" pitchFamily="18" charset="0"/>
            </a:endParaRPr>
          </a:p>
          <a:p>
            <a:r>
              <a:rPr lang="en-US" sz="3200" dirty="0" err="1" smtClean="0">
                <a:solidFill>
                  <a:schemeClr val="tx1"/>
                </a:solidFill>
                <a:latin typeface="Times New Roman" panose="02020603050405020304" pitchFamily="18" charset="0"/>
                <a:cs typeface="Times New Roman" panose="02020603050405020304" pitchFamily="18" charset="0"/>
              </a:rPr>
              <a:t>Ví</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dụ</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rất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thích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ngắm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những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quả</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xoài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vàng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ruộm</a:t>
            </a:r>
            <a:r>
              <a:rPr lang="en-US" sz="3200" dirty="0" smtClean="0">
                <a:solidFill>
                  <a:schemeClr val="tx1"/>
                </a:solidFill>
                <a:latin typeface="Times New Roman" panose="02020603050405020304" pitchFamily="18" charset="0"/>
                <a:cs typeface="Times New Roman" panose="02020603050405020304" pitchFamily="18" charset="0"/>
              </a:rPr>
              <a:t>,…</a:t>
            </a:r>
          </a:p>
          <a:p>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Tình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xúc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về</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vai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trò</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của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trong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cuộc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sống</a:t>
            </a:r>
            <a:endParaRPr lang="en-US" sz="3200" dirty="0" smtClean="0">
              <a:solidFill>
                <a:schemeClr val="tx1"/>
              </a:solidFill>
              <a:latin typeface="Times New Roman" panose="02020603050405020304" pitchFamily="18" charset="0"/>
              <a:cs typeface="Times New Roman" panose="02020603050405020304" pitchFamily="18" charset="0"/>
            </a:endParaRPr>
          </a:p>
          <a:p>
            <a:r>
              <a:rPr lang="en-US" sz="3200" dirty="0" err="1" smtClean="0">
                <a:solidFill>
                  <a:schemeClr val="tx1"/>
                </a:solidFill>
                <a:latin typeface="Times New Roman" panose="02020603050405020304" pitchFamily="18" charset="0"/>
                <a:cs typeface="Times New Roman" panose="02020603050405020304" pitchFamily="18" charset="0"/>
              </a:rPr>
              <a:t>Ví</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dụ</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yêu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vườn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cây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vì</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cây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hoa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thơm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quả</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ngọt</a:t>
            </a:r>
            <a:r>
              <a:rPr lang="en-US" sz="3200" dirty="0" smtClean="0">
                <a:solidFill>
                  <a:schemeClr val="tx1"/>
                </a:solidFill>
                <a:latin typeface="Times New Roman" panose="02020603050405020304" pitchFamily="18" charset="0"/>
                <a:cs typeface="Times New Roman" panose="02020603050405020304" pitchFamily="18" charset="0"/>
              </a:rPr>
              <a:t>,…</a:t>
            </a:r>
          </a:p>
          <a:p>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Tình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xúc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khi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nghĩ</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đến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những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người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làm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nên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hoặc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giữ</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gìn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bảo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vệ</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cảnh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vật</a:t>
            </a:r>
            <a:r>
              <a:rPr lang="en-US" sz="3200" dirty="0" smtClean="0">
                <a:solidFill>
                  <a:schemeClr val="tx1"/>
                </a:solidFill>
                <a:latin typeface="Times New Roman" panose="02020603050405020304" pitchFamily="18" charset="0"/>
                <a:cs typeface="Times New Roman" panose="02020603050405020304" pitchFamily="18" charset="0"/>
              </a:rPr>
              <a:t>)</a:t>
            </a:r>
          </a:p>
          <a:p>
            <a:r>
              <a:rPr lang="en-US" sz="3200" dirty="0" err="1" smtClean="0">
                <a:solidFill>
                  <a:schemeClr val="tx1"/>
                </a:solidFill>
                <a:latin typeface="Times New Roman" panose="02020603050405020304" pitchFamily="18" charset="0"/>
                <a:cs typeface="Times New Roman" panose="02020603050405020304" pitchFamily="18" charset="0"/>
              </a:rPr>
              <a:t>Ví</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dụ</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rất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biết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ơn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người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trồng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và</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chăm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sóc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cây</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8295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2000"/>
                                        <p:tgtEl>
                                          <p:spTgt spid="13"/>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ircle(in)">
                                      <p:cBhvr>
                                        <p:cTn id="28" dur="20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circle(in)">
                                      <p:cBhvr>
                                        <p:cTn id="33" dur="2000"/>
                                        <p:tgtEl>
                                          <p:spTgt spid="22"/>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circle(in)">
                                      <p:cBhvr>
                                        <p:cTn id="36"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9"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51850" y="1858834"/>
            <a:ext cx="4191000" cy="677108"/>
            <a:chOff x="1508919" y="2565772"/>
            <a:chExt cx="3733800" cy="677108"/>
          </a:xfrm>
        </p:grpSpPr>
        <p:sp>
          <p:nvSpPr>
            <p:cNvPr id="10" name="Rectangle 9"/>
            <p:cNvSpPr/>
            <p:nvPr/>
          </p:nvSpPr>
          <p:spPr>
            <a:xfrm>
              <a:off x="1508919" y="2565772"/>
              <a:ext cx="3733800"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1. </a:t>
              </a:r>
              <a:r>
                <a:rPr lang="en-US" sz="3800" b="1" dirty="0" err="1" smtClean="0">
                  <a:solidFill>
                    <a:srgbClr val="FF0066"/>
                  </a:solidFill>
                  <a:latin typeface="Times New Roman" pitchFamily="18" charset="0"/>
                  <a:cs typeface="Times New Roman" pitchFamily="18" charset="0"/>
                </a:rPr>
                <a:t>Luyện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tập</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3226897"/>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636285" y="2535942"/>
            <a:ext cx="12371770" cy="1261884"/>
          </a:xfrm>
          <a:prstGeom prst="rect">
            <a:avLst/>
          </a:prstGeom>
        </p:spPr>
        <p:txBody>
          <a:bodyPr wrap="square">
            <a:spAutoFit/>
          </a:bodyPr>
          <a:lstStyle/>
          <a:p>
            <a:pPr algn="just"/>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2: </a:t>
            </a:r>
            <a:r>
              <a:rPr lang="en-US" sz="3800" b="1" dirty="0" err="1" smtClean="0">
                <a:solidFill>
                  <a:srgbClr val="0000CC"/>
                </a:solidFill>
                <a:latin typeface="Times New Roman" pitchFamily="18" charset="0"/>
                <a:cs typeface="Times New Roman" pitchFamily="18" charset="0"/>
              </a:rPr>
              <a:t>Viết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lại</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tình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cảm</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cảm</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xúc</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của</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em</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về</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cảnh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vật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theo</a:t>
            </a:r>
            <a:r>
              <a:rPr lang="en-US" sz="3800" b="1" dirty="0" smtClean="0">
                <a:solidFill>
                  <a:srgbClr val="0000CC"/>
                </a:solidFill>
                <a:latin typeface="Times New Roman" pitchFamily="18" charset="0"/>
                <a:cs typeface="Times New Roman" pitchFamily="18" charset="0"/>
              </a:rPr>
              <a:t> ý c </a:t>
            </a:r>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tập</a:t>
            </a:r>
            <a:r>
              <a:rPr lang="en-US" sz="3800" b="1" dirty="0" smtClean="0">
                <a:solidFill>
                  <a:srgbClr val="0000CC"/>
                </a:solidFill>
                <a:latin typeface="Times New Roman" pitchFamily="18" charset="0"/>
                <a:cs typeface="Times New Roman" pitchFamily="18" charset="0"/>
              </a:rPr>
              <a:t> 1</a:t>
            </a:r>
            <a:endParaRPr lang="en-US" sz="3800" b="1" dirty="0">
              <a:solidFill>
                <a:srgbClr val="0000CC"/>
              </a:solidFill>
              <a:latin typeface="Times New Roman" pitchFamily="18" charset="0"/>
              <a:cs typeface="Times New Roman" pitchFamily="18" charset="0"/>
            </a:endParaRPr>
          </a:p>
        </p:txBody>
      </p:sp>
      <p:sp>
        <p:nvSpPr>
          <p:cNvPr id="2" name="Rectangle 1"/>
          <p:cNvSpPr/>
          <p:nvPr/>
        </p:nvSpPr>
        <p:spPr>
          <a:xfrm>
            <a:off x="1636285" y="4248835"/>
            <a:ext cx="12140834" cy="1200329"/>
          </a:xfrm>
          <a:prstGeom prst="rect">
            <a:avLst/>
          </a:prstGeom>
        </p:spPr>
        <p:txBody>
          <a:bodyPr wrap="square">
            <a:spAutoFit/>
          </a:bodyPr>
          <a:lstStyle/>
          <a:p>
            <a:pPr algn="just"/>
            <a:r>
              <a:rPr lang="en-US" sz="3600" b="1" dirty="0" err="1">
                <a:solidFill>
                  <a:srgbClr val="0000CC"/>
                </a:solidFill>
                <a:latin typeface="Times New Roman" pitchFamily="18" charset="0"/>
                <a:cs typeface="Times New Roman" pitchFamily="18" charset="0"/>
              </a:rPr>
              <a:t>Bài</a:t>
            </a:r>
            <a:r>
              <a:rPr lang="en-US" sz="3600" b="1" dirty="0">
                <a:solidFill>
                  <a:srgbClr val="0000CC"/>
                </a:solidFill>
                <a:latin typeface="Times New Roman" pitchFamily="18" charset="0"/>
                <a:cs typeface="Times New Roman" pitchFamily="18" charset="0"/>
              </a:rPr>
              <a:t> 3. </a:t>
            </a:r>
            <a:r>
              <a:rPr lang="en-US" sz="3600" b="1" dirty="0" err="1">
                <a:solidFill>
                  <a:srgbClr val="0000CC"/>
                </a:solidFill>
                <a:latin typeface="Times New Roman" pitchFamily="18" charset="0"/>
                <a:cs typeface="Times New Roman" pitchFamily="18" charset="0"/>
              </a:rPr>
              <a:t>Đọc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lại</a:t>
            </a:r>
            <a:r>
              <a:rPr lang="en-US" sz="3600" b="1" dirty="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đoạn</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văn</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phát</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hiện</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lỗi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và</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sửa</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lỗi</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dùng</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từ</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đặt</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câu</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sắp</a:t>
            </a:r>
            <a:r>
              <a:rPr lang="en-US" sz="3600" b="1" dirty="0" smtClean="0">
                <a:solidFill>
                  <a:srgbClr val="0000CC"/>
                </a:solidFill>
                <a:latin typeface="Times New Roman" pitchFamily="18" charset="0"/>
                <a:cs typeface="Times New Roman" pitchFamily="18" charset="0"/>
              </a:rPr>
              <a:t> </a:t>
            </a:r>
            <a:r>
              <a:rPr lang="en-US" sz="3600" b="1" dirty="0" err="1" smtClean="0">
                <a:solidFill>
                  <a:srgbClr val="0000CC"/>
                </a:solidFill>
                <a:latin typeface="Times New Roman" pitchFamily="18" charset="0"/>
                <a:cs typeface="Times New Roman" pitchFamily="18" charset="0"/>
              </a:rPr>
              <a:t>xếp</a:t>
            </a:r>
            <a:r>
              <a:rPr lang="en-US" sz="3600" b="1" dirty="0" smtClean="0">
                <a:solidFill>
                  <a:srgbClr val="0000CC"/>
                </a:solidFill>
                <a:latin typeface="Times New Roman" pitchFamily="18" charset="0"/>
                <a:cs typeface="Times New Roman" pitchFamily="18" charset="0"/>
              </a:rPr>
              <a:t> ý</a:t>
            </a:r>
            <a:endParaRPr lang="en-US"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2525230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832" y="500034"/>
            <a:ext cx="14648974" cy="7858180"/>
          </a:xfrm>
        </p:spPr>
        <p:txBody>
          <a:bodyPr/>
          <a:lstStyle/>
          <a:p>
            <a:pPr algn="just">
              <a:buNone/>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Bức tranh này vẽ cảnh trong một khu vườn tuyệt đẹp. Phía bên cao, bầu trời thật trong xanh. Dưới vườn, cây cối tươi tốt. Khóm hoa hồng rực rỡ màu sắc. Trái xoài chín vàng ruộm. Cây đu đủ có trái đã ngả vàng, có trái vẫn còn xanh. Em yêu biết bao vườn cây cho hoa thơm trái ngọt. Chính vì vậy, em cũng biết ơn những người trồng và chăm sóc cây trong khu vườn.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6276638" cy="9144000"/>
          </a:xfrm>
          <a:prstGeom prst="rect">
            <a:avLst/>
          </a:prstGeom>
        </p:spPr>
        <p:style>
          <a:lnRef idx="2">
            <a:schemeClr val="dk1"/>
          </a:lnRef>
          <a:fillRef idx="1">
            <a:schemeClr val="lt1"/>
          </a:fillRef>
          <a:effectRef idx="0">
            <a:schemeClr val="dk1"/>
          </a:effectRef>
          <a:fontRef idx="minor">
            <a:schemeClr val="dk1"/>
          </a:fontRef>
        </p:style>
        <p:txBody>
          <a:bodyPr lIns="122018" tIns="61009" rIns="122018" bIns="61009" rtlCol="0" anchor="ctr"/>
          <a:lstStyle/>
          <a:p>
            <a:pPr algn="ctr"/>
            <a:endParaRPr lang="vi-V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 y="0"/>
            <a:ext cx="16276638" cy="9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83008" y="1600200"/>
            <a:ext cx="12517911" cy="3324086"/>
          </a:xfrm>
          <a:prstGeom prst="rect">
            <a:avLst/>
          </a:prstGeom>
          <a:noFill/>
        </p:spPr>
        <p:txBody>
          <a:bodyPr wrap="square" lIns="122018" tIns="61009" rIns="122018" bIns="61009" rtlCol="0">
            <a:spAutoFit/>
          </a:bodyPr>
          <a:lstStyle/>
          <a:p>
            <a:pPr algn="ctr"/>
            <a:r>
              <a:rPr lang="en-US" sz="8800" b="1" i="1" dirty="0" smtClean="0">
                <a:solidFill>
                  <a:srgbClr val="ED7D31">
                    <a:lumMod val="50000"/>
                  </a:srgbClr>
                </a:solidFill>
                <a:latin typeface="Times New Roman" panose="02020603050405020304" pitchFamily="18" charset="0"/>
                <a:cs typeface="Times New Roman" panose="02020603050405020304" pitchFamily="18" charset="0"/>
              </a:rPr>
              <a:t>DẶN DÒ</a:t>
            </a:r>
          </a:p>
          <a:p>
            <a:pPr algn="ct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Tìm</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đoc</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câu</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chuyện</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bài</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văn</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bài</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thơ</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về</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cây</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cối</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muông</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 </a:t>
            </a:r>
            <a:r>
              <a:rPr lang="en-US" sz="6000" b="1" i="1" dirty="0" err="1" smtClean="0">
                <a:solidFill>
                  <a:srgbClr val="ED7D31">
                    <a:lumMod val="50000"/>
                  </a:srgbClr>
                </a:solidFill>
                <a:latin typeface="Times New Roman" panose="02020603050405020304" pitchFamily="18" charset="0"/>
                <a:cs typeface="Times New Roman" panose="02020603050405020304" pitchFamily="18" charset="0"/>
              </a:rPr>
              <a:t>thú</a:t>
            </a:r>
            <a:r>
              <a:rPr lang="en-US" sz="6000" b="1" i="1" dirty="0" smtClean="0">
                <a:solidFill>
                  <a:srgbClr val="ED7D31">
                    <a:lumMod val="50000"/>
                  </a:srgbClr>
                </a:solidFill>
                <a:latin typeface="Times New Roman" panose="02020603050405020304" pitchFamily="18" charset="0"/>
                <a:cs typeface="Times New Roman" panose="02020603050405020304" pitchFamily="18" charset="0"/>
              </a:rPr>
              <a:t>,…</a:t>
            </a:r>
            <a:endParaRPr lang="en-US" sz="6000" b="1" i="1" dirty="0">
              <a:solidFill>
                <a:srgbClr val="ED7D31">
                  <a:lumMod val="5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87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9981</TotalTime>
  <Words>335</Words>
  <Application>Microsoft Office PowerPoint</Application>
  <PresentationFormat>Custom</PresentationFormat>
  <Paragraphs>33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24H</cp:lastModifiedBy>
  <cp:revision>1065</cp:revision>
  <dcterms:created xsi:type="dcterms:W3CDTF">2008-09-09T22:52:10Z</dcterms:created>
  <dcterms:modified xsi:type="dcterms:W3CDTF">2024-02-24T13:17:51Z</dcterms:modified>
</cp:coreProperties>
</file>