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activeX/activeX3.xml" ContentType="application/vnd.ms-office.activeX+xml"/>
  <Override PartName="/ppt/notesSlides/notesSlide10.xml" ContentType="application/vnd.openxmlformats-officedocument.presentationml.notesSlide+xml"/>
  <Override PartName="/ppt/activeX/activeX4.xml" ContentType="application/vnd.ms-office.activeX+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8" r:id="rId3"/>
  </p:sldMasterIdLst>
  <p:notesMasterIdLst>
    <p:notesMasterId r:id="rId41"/>
  </p:notesMasterIdLst>
  <p:sldIdLst>
    <p:sldId id="2007577193" r:id="rId4"/>
    <p:sldId id="257" r:id="rId5"/>
    <p:sldId id="261" r:id="rId6"/>
    <p:sldId id="260" r:id="rId7"/>
    <p:sldId id="276" r:id="rId8"/>
    <p:sldId id="279" r:id="rId9"/>
    <p:sldId id="278" r:id="rId10"/>
    <p:sldId id="265" r:id="rId11"/>
    <p:sldId id="2007577192" r:id="rId12"/>
    <p:sldId id="280" r:id="rId13"/>
    <p:sldId id="281" r:id="rId14"/>
    <p:sldId id="262" r:id="rId15"/>
    <p:sldId id="282" r:id="rId16"/>
    <p:sldId id="283" r:id="rId17"/>
    <p:sldId id="268" r:id="rId18"/>
    <p:sldId id="284" r:id="rId19"/>
    <p:sldId id="285" r:id="rId20"/>
    <p:sldId id="286" r:id="rId21"/>
    <p:sldId id="287" r:id="rId22"/>
    <p:sldId id="288" r:id="rId23"/>
    <p:sldId id="289" r:id="rId24"/>
    <p:sldId id="269" r:id="rId25"/>
    <p:sldId id="270" r:id="rId26"/>
    <p:sldId id="271" r:id="rId27"/>
    <p:sldId id="290" r:id="rId28"/>
    <p:sldId id="291" r:id="rId29"/>
    <p:sldId id="273" r:id="rId30"/>
    <p:sldId id="275" r:id="rId31"/>
    <p:sldId id="2007577188" r:id="rId32"/>
    <p:sldId id="2007577189" r:id="rId33"/>
    <p:sldId id="2007577190" r:id="rId34"/>
    <p:sldId id="292" r:id="rId35"/>
    <p:sldId id="293" r:id="rId36"/>
    <p:sldId id="2007577187" r:id="rId37"/>
    <p:sldId id="340" r:id="rId38"/>
    <p:sldId id="2007577191" r:id="rId39"/>
    <p:sldId id="33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70" d="100"/>
          <a:sy n="70" d="100"/>
        </p:scale>
        <p:origin x="-66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F0B40F-A374-48EF-BE0C-AC6C62A3695F}" type="datetimeFigureOut">
              <a:rPr lang="en-US" smtClean="0"/>
              <a:t>15/12/2023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5FDF3-57EC-465E-867B-E05A3AD316B1}" type="slidenum">
              <a:rPr lang="en-US" smtClean="0"/>
              <a:t>‹#›</a:t>
            </a:fld>
            <a:endParaRPr lang="en-US"/>
          </a:p>
        </p:txBody>
      </p:sp>
    </p:spTree>
    <p:extLst>
      <p:ext uri="{BB962C8B-B14F-4D97-AF65-F5344CB8AC3E}">
        <p14:creationId xmlns:p14="http://schemas.microsoft.com/office/powerpoint/2010/main" val="398653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F25FDF3-57EC-465E-867B-E05A3AD316B1}" type="slidenum">
              <a:rPr lang="en-US" smtClean="0"/>
              <a:t>2</a:t>
            </a:fld>
            <a:endParaRPr lang="en-US"/>
          </a:p>
        </p:txBody>
      </p:sp>
    </p:spTree>
    <p:extLst>
      <p:ext uri="{BB962C8B-B14F-4D97-AF65-F5344CB8AC3E}">
        <p14:creationId xmlns:p14="http://schemas.microsoft.com/office/powerpoint/2010/main" val="2181721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124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138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00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35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25</a:t>
            </a:fld>
            <a:endParaRPr lang="en-US"/>
          </a:p>
        </p:txBody>
      </p:sp>
    </p:spTree>
    <p:extLst>
      <p:ext uri="{BB962C8B-B14F-4D97-AF65-F5344CB8AC3E}">
        <p14:creationId xmlns:p14="http://schemas.microsoft.com/office/powerpoint/2010/main" val="1125614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27</a:t>
            </a:fld>
            <a:endParaRPr lang="en-US"/>
          </a:p>
        </p:txBody>
      </p:sp>
    </p:spTree>
    <p:extLst>
      <p:ext uri="{BB962C8B-B14F-4D97-AF65-F5344CB8AC3E}">
        <p14:creationId xmlns:p14="http://schemas.microsoft.com/office/powerpoint/2010/main" val="2122719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28</a:t>
            </a:fld>
            <a:endParaRPr lang="en-US"/>
          </a:p>
        </p:txBody>
      </p:sp>
    </p:spTree>
    <p:extLst>
      <p:ext uri="{BB962C8B-B14F-4D97-AF65-F5344CB8AC3E}">
        <p14:creationId xmlns:p14="http://schemas.microsoft.com/office/powerpoint/2010/main" val="3876062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520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76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effectLst/>
                <a:latin typeface="Times New Roman" panose="02020603050405020304" pitchFamily="18" charset="0"/>
                <a:ea typeface="SimSun" panose="02010600030101010101" pitchFamily="2" charset="-122"/>
                <a:cs typeface="Times New Roman" panose="02020603050405020304" pitchFamily="18" charset="0"/>
              </a:rPr>
              <a:t>Mỗi người đều có rất nhiều ước mơ. Ước mơ có thể rất to lớn, vĩ đại trở thành siêu anh hùng giải cứu trái đất,... có thể chỉ nhỏ bé, khiêm nhường (dậy thật sớm một lần để nhìn thấy mặt trời mọc....), nhưng ước mơ nào cũng đáng trân trọng. Hôm nay các em sẽ luyện đọc bài </a:t>
            </a:r>
            <a:r>
              <a:rPr lang="vi-VN" sz="1800" b="1" i="1" dirty="0">
                <a:effectLst/>
                <a:latin typeface="Times New Roman" panose="02020603050405020304" pitchFamily="18" charset="0"/>
                <a:ea typeface="SimSun" panose="02010600030101010101" pitchFamily="2" charset="-122"/>
                <a:cs typeface="Times New Roman" panose="02020603050405020304" pitchFamily="18" charset="0"/>
              </a:rPr>
              <a:t>Con trai người làm vườn</a:t>
            </a:r>
            <a:r>
              <a:rPr lang="vi-VN" sz="1800" i="1" dirty="0">
                <a:effectLst/>
                <a:latin typeface="Times New Roman" panose="02020603050405020304" pitchFamily="18" charset="0"/>
                <a:ea typeface="SimSun" panose="02010600030101010101" pitchFamily="2" charset="-122"/>
                <a:cs typeface="Times New Roman" panose="02020603050405020304" pitchFamily="18" charset="0"/>
              </a:rPr>
              <a:t>. Các em sẽ đọc kĩ để hiểu bạn nhỏ trong câu chuyện ước mơ điều gì, ước mơ đó mãnh liệt ra sao và bạn nhỏ đã thực hiện ước mơ của mình như thế nào.</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7</a:t>
            </a:fld>
            <a:endParaRPr lang="en-US"/>
          </a:p>
        </p:txBody>
      </p:sp>
    </p:spTree>
    <p:extLst>
      <p:ext uri="{BB962C8B-B14F-4D97-AF65-F5344CB8AC3E}">
        <p14:creationId xmlns:p14="http://schemas.microsoft.com/office/powerpoint/2010/main" val="232291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0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108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582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677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117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984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101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xmlns=""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14290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xmlns=""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7599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2023/12/15</a:t>
            </a:fld>
            <a:endParaRPr lang="zh-CN" altLang="en-US"/>
          </a:p>
        </p:txBody>
      </p:sp>
      <p:sp>
        <p:nvSpPr>
          <p:cNvPr id="8" name="页脚占位符 7">
            <a:extLst>
              <a:ext uri="{FF2B5EF4-FFF2-40B4-BE49-F238E27FC236}">
                <a16:creationId xmlns:a16="http://schemas.microsoft.com/office/drawing/2014/main" xmlns=""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49705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2023/12/15</a:t>
            </a:fld>
            <a:endParaRPr lang="zh-CN" altLang="en-US"/>
          </a:p>
        </p:txBody>
      </p:sp>
      <p:sp>
        <p:nvSpPr>
          <p:cNvPr id="4" name="页脚占位符 3">
            <a:extLst>
              <a:ext uri="{FF2B5EF4-FFF2-40B4-BE49-F238E27FC236}">
                <a16:creationId xmlns:a16="http://schemas.microsoft.com/office/drawing/2014/main" xmlns=""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2832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xmlns=""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3597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xmlns=""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30768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xmlns=""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184838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18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xmlns=""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xmlns=""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xmlns=""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637545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xmlns=""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99641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935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xmlns=""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73156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xmlns=""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04531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8" name="页脚占位符 7">
            <a:extLst>
              <a:ext uri="{FF2B5EF4-FFF2-40B4-BE49-F238E27FC236}">
                <a16:creationId xmlns:a16="http://schemas.microsoft.com/office/drawing/2014/main" xmlns=""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20796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4" name="页脚占位符 3">
            <a:extLst>
              <a:ext uri="{FF2B5EF4-FFF2-40B4-BE49-F238E27FC236}">
                <a16:creationId xmlns:a16="http://schemas.microsoft.com/office/drawing/2014/main" xmlns=""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14596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3" name="页脚占位符 2">
            <a:extLst>
              <a:ext uri="{FF2B5EF4-FFF2-40B4-BE49-F238E27FC236}">
                <a16:creationId xmlns:a16="http://schemas.microsoft.com/office/drawing/2014/main" xmlns=""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611373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xmlns=""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58538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xmlns=""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14153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xmlns=""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265519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xmlns=""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9883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00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293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76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278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89513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28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626963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20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702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xmlns=""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23748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87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7.jp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8.jpeg"/><Relationship Id="rId2" Type="http://schemas.openxmlformats.org/officeDocument/2006/relationships/slideLayout" Target="../slideLayouts/slideLayout19.xml"/><Relationship Id="rId16"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10">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11">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1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3" name="Picture 2" descr="A white circle with leaves and blue text&#10;&#10;Description automatically generated">
            <a:extLst>
              <a:ext uri="{FF2B5EF4-FFF2-40B4-BE49-F238E27FC236}">
                <a16:creationId xmlns:a16="http://schemas.microsoft.com/office/drawing/2014/main" xmlns="" id="{59E51A87-A9AA-ECE0-D462-BABEC68C8A5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44400" y="171450"/>
            <a:ext cx="1314450" cy="1314450"/>
          </a:xfrm>
          <a:prstGeom prst="rect">
            <a:avLst/>
          </a:prstGeom>
        </p:spPr>
      </p:pic>
    </p:spTree>
    <p:extLst>
      <p:ext uri="{BB962C8B-B14F-4D97-AF65-F5344CB8AC3E}">
        <p14:creationId xmlns:p14="http://schemas.microsoft.com/office/powerpoint/2010/main" val="566594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9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173C76E1-3049-BD3F-B84A-EE2E7AAB00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329810195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29878131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image" Target="../media/image12.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39.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2.wmf"/><Relationship Id="rId5" Type="http://schemas.openxmlformats.org/officeDocument/2006/relationships/image" Target="../media/image41.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4.wmf"/><Relationship Id="rId5" Type="http://schemas.openxmlformats.org/officeDocument/2006/relationships/image" Target="../media/image41.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6.wmf"/><Relationship Id="rId5" Type="http://schemas.openxmlformats.org/officeDocument/2006/relationships/image" Target="../media/image41.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8.wmf"/><Relationship Id="rId5" Type="http://schemas.openxmlformats.org/officeDocument/2006/relationships/image" Target="../media/image4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3.png"/><Relationship Id="rId1" Type="http://schemas.openxmlformats.org/officeDocument/2006/relationships/slideLayout" Target="../slideLayouts/slideLayout1.xml"/><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23.pn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0.png"/><Relationship Id="rId4" Type="http://schemas.microsoft.com/office/2007/relationships/hdphoto" Target="../media/hdphoto8.wdp"/></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68.wmf"/><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9.png"/><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2.png"/><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52035" y="2968609"/>
            <a:ext cx="9145191" cy="3889839"/>
          </a:xfrm>
          <a:prstGeom prst="rect">
            <a:avLst/>
          </a:prstGeom>
          <a:noFill/>
          <a:ln>
            <a:noFill/>
          </a:ln>
        </p:spPr>
        <p:txBody>
          <a:bodyPr spcFirstLastPara="1" wrap="none" lIns="67594" tIns="33797" rIns="67594" bIns="33797" numCol="1">
            <a:prstTxWarp prst="textArchUp">
              <a:avLst>
                <a:gd name="adj" fmla="val 10265121"/>
              </a:avLst>
            </a:prstTxWarp>
            <a:spAutoFit/>
          </a:bodyPr>
          <a:lstStyle/>
          <a:p>
            <a:pPr algn="ctr" defTabSz="901262"/>
            <a:r>
              <a:rPr lang="en-US" sz="4400" b="1" dirty="0">
                <a:ln w="10541" cmpd="sng">
                  <a:solidFill>
                    <a:prstClr val="white"/>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QUÝ THẦY CÔ</a:t>
            </a:r>
          </a:p>
          <a:p>
            <a:pPr algn="ctr" defTabSz="901262"/>
            <a:r>
              <a:rPr lang="en-US" sz="4400" b="1" dirty="0">
                <a:ln w="10541" cmpd="sng">
                  <a:solidFill>
                    <a:prstClr val="white"/>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 DỰ GIỜ THĂM </a:t>
            </a:r>
            <a:r>
              <a:rPr lang="en-US" sz="4400" b="1">
                <a:ln w="10541" cmpd="sng">
                  <a:solidFill>
                    <a:prstClr val="white"/>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 </a:t>
            </a:r>
            <a:r>
              <a:rPr lang="en-US" sz="4400" b="1" smtClean="0">
                <a:ln w="10541" cmpd="sng">
                  <a:solidFill>
                    <a:prstClr val="white"/>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a:t>
            </a:r>
            <a:endParaRPr lang="en-US" sz="4400" b="1" dirty="0">
              <a:ln w="10541" cmpd="sng">
                <a:solidFill>
                  <a:prstClr val="white"/>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3041679" y="264608"/>
            <a:ext cx="6619183" cy="714585"/>
          </a:xfrm>
          <a:prstGeom prst="rect">
            <a:avLst/>
          </a:prstGeom>
          <a:noFill/>
        </p:spPr>
        <p:txBody>
          <a:bodyPr wrap="square" lIns="67594" tIns="33797" rIns="67594" bIns="33797" rtlCol="0">
            <a:spAutoFit/>
          </a:bodyPr>
          <a:lstStyle/>
          <a:p>
            <a:pPr algn="ctr" defTabSz="901262"/>
            <a:r>
              <a:rPr lang="en-US" sz="2100" b="1" dirty="0">
                <a:solidFill>
                  <a:srgbClr val="0070C0"/>
                </a:solidFill>
                <a:latin typeface="Times New Roman" panose="02020603050405020304" pitchFamily="18" charset="0"/>
                <a:cs typeface="Times New Roman" panose="02020603050405020304" pitchFamily="18" charset="0"/>
              </a:rPr>
              <a:t>PHÒNG GIÁO DỤC VÀ ĐÀO TẠO TX ĐÔNG TRIỀU</a:t>
            </a:r>
          </a:p>
          <a:p>
            <a:pPr algn="ctr" defTabSz="901262"/>
            <a:r>
              <a:rPr lang="en-US" sz="2100" b="1" dirty="0">
                <a:solidFill>
                  <a:srgbClr val="0070C0"/>
                </a:solidFill>
                <a:latin typeface="Times New Roman" panose="02020603050405020304" pitchFamily="18" charset="0"/>
                <a:cs typeface="Times New Roman" panose="02020603050405020304" pitchFamily="18" charset="0"/>
              </a:rPr>
              <a:t>TRƯỜNG TIỂU </a:t>
            </a:r>
            <a:r>
              <a:rPr lang="en-US" sz="2100" b="1">
                <a:solidFill>
                  <a:srgbClr val="0070C0"/>
                </a:solidFill>
                <a:latin typeface="Times New Roman" panose="02020603050405020304" pitchFamily="18" charset="0"/>
                <a:cs typeface="Times New Roman" panose="02020603050405020304" pitchFamily="18" charset="0"/>
              </a:rPr>
              <a:t>HỌC </a:t>
            </a:r>
            <a:r>
              <a:rPr lang="en-US" sz="2100" b="1" smtClean="0">
                <a:solidFill>
                  <a:srgbClr val="0070C0"/>
                </a:solidFill>
                <a:latin typeface="Times New Roman" panose="02020603050405020304" pitchFamily="18" charset="0"/>
                <a:cs typeface="Times New Roman" panose="02020603050405020304" pitchFamily="18" charset="0"/>
              </a:rPr>
              <a:t>HOÀNG QUẾ</a:t>
            </a:r>
            <a:endParaRPr lang="en-US" sz="2100" b="1" dirty="0">
              <a:solidFill>
                <a:srgbClr val="0070C0"/>
              </a:solidFill>
              <a:latin typeface="Times New Roman" panose="02020603050405020304" pitchFamily="18" charset="0"/>
              <a:cs typeface="Times New Roman" panose="02020603050405020304" pitchFamily="18" charset="0"/>
            </a:endParaRPr>
          </a:p>
        </p:txBody>
      </p:sp>
      <p:pic>
        <p:nvPicPr>
          <p:cNvPr id="13" name="Picture 7"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103358" y="94787"/>
            <a:ext cx="1998482" cy="148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02" y="127734"/>
            <a:ext cx="1812734" cy="145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909233" y="5475437"/>
            <a:ext cx="6751629" cy="437586"/>
          </a:xfrm>
          <a:prstGeom prst="rect">
            <a:avLst/>
          </a:prstGeom>
          <a:noFill/>
        </p:spPr>
        <p:txBody>
          <a:bodyPr wrap="square" lIns="67594" tIns="33797" rIns="67594" bIns="33797" rtlCol="0">
            <a:spAutoFit/>
          </a:bodyPr>
          <a:lstStyle/>
          <a:p>
            <a:pPr algn="ctr" defTabSz="901262"/>
            <a:r>
              <a:rPr lang="en-US" sz="2400" b="1" dirty="0" err="1">
                <a:solidFill>
                  <a:srgbClr val="FF00FF"/>
                </a:solidFill>
                <a:latin typeface="Times New Roman" panose="02020603050405020304" pitchFamily="18" charset="0"/>
                <a:cs typeface="Times New Roman" panose="02020603050405020304" pitchFamily="18" charset="0"/>
              </a:rPr>
              <a:t>Giáo</a:t>
            </a:r>
            <a:r>
              <a:rPr lang="en-US" sz="2400" b="1" dirty="0">
                <a:solidFill>
                  <a:srgbClr val="FF00FF"/>
                </a:solidFill>
                <a:latin typeface="Times New Roman" panose="02020603050405020304" pitchFamily="18" charset="0"/>
                <a:cs typeface="Times New Roman" panose="02020603050405020304" pitchFamily="18" charset="0"/>
              </a:rPr>
              <a:t> </a:t>
            </a:r>
            <a:r>
              <a:rPr lang="en-US" sz="2400" b="1" dirty="0" err="1">
                <a:solidFill>
                  <a:srgbClr val="FF00FF"/>
                </a:solidFill>
                <a:latin typeface="Times New Roman" panose="02020603050405020304" pitchFamily="18" charset="0"/>
                <a:cs typeface="Times New Roman" panose="02020603050405020304" pitchFamily="18" charset="0"/>
              </a:rPr>
              <a:t>viên</a:t>
            </a:r>
            <a:r>
              <a:rPr lang="en-US" sz="2400" b="1">
                <a:solidFill>
                  <a:srgbClr val="FF00FF"/>
                </a:solidFill>
                <a:latin typeface="Times New Roman" panose="02020603050405020304" pitchFamily="18" charset="0"/>
                <a:cs typeface="Times New Roman" panose="02020603050405020304" pitchFamily="18" charset="0"/>
              </a:rPr>
              <a:t>: </a:t>
            </a:r>
            <a:r>
              <a:rPr lang="en-US" sz="2400" b="1" smtClean="0">
                <a:solidFill>
                  <a:srgbClr val="FF00FF"/>
                </a:solidFill>
                <a:latin typeface="Times New Roman" panose="02020603050405020304" pitchFamily="18" charset="0"/>
                <a:cs typeface="Times New Roman" panose="02020603050405020304" pitchFamily="18" charset="0"/>
              </a:rPr>
              <a:t>Phạm Thị Thảo</a:t>
            </a:r>
            <a:endParaRPr lang="en-US" sz="2400" b="1" dirty="0">
              <a:solidFill>
                <a:srgbClr val="FF00FF"/>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653473" y="3505509"/>
            <a:ext cx="7449886" cy="1200329"/>
          </a:xfrm>
          <a:prstGeom prst="rect">
            <a:avLst/>
          </a:prstGeom>
          <a:noFill/>
        </p:spPr>
        <p:txBody>
          <a:bodyPr wrap="square" rtlCol="0">
            <a:spAutoFit/>
          </a:bodyPr>
          <a:lstStyle/>
          <a:p>
            <a:pPr algn="ctr" defTabSz="901262"/>
            <a:r>
              <a:rPr lang="en-US" sz="2400" b="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a:t>
            </a:r>
            <a:r>
              <a:rPr lang="en-US" sz="2400" b="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 VIỆT</a:t>
            </a:r>
          </a:p>
          <a:p>
            <a:pPr algn="ctr" defTabSz="901262"/>
            <a:r>
              <a:rPr lang="en-US" sz="2400" b="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en-US" sz="2400" b="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26: </a:t>
            </a:r>
            <a:r>
              <a:rPr lang="en-US" sz="2400" b="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a:t>
            </a:r>
            <a:r>
              <a:rPr lang="en-US" sz="2400" b="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TRAI NGƯỜI LÀM VƯỜN (TIẾT 1+2)</a:t>
            </a:r>
            <a:endParaRPr lang="en-US" sz="24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Tieng-vo-tay-su-kien-www_tiengdong_com.mp3">
            <a:hlinkClick r:id="" action="ppaction://media"/>
          </p:cNvPr>
          <p:cNvPicPr>
            <a:picLocks noChangeAspect="1"/>
          </p:cNvPicPr>
          <p:nvPr>
            <a:audioFile r:link="rId1"/>
            <p:extLst>
              <p:ext uri="{DAA4B4D4-6D71-4841-9C94-3DE7FCFB9230}">
                <p14:media xmlns:p14="http://schemas.microsoft.com/office/powerpoint/2010/main" r:embed="rId2">
                  <p14:trim end="3100.2576"/>
                </p14:media>
              </p:ext>
            </p:extLst>
          </p:nvPr>
        </p:nvPicPr>
        <p:blipFill>
          <a:blip r:embed="rId5"/>
          <a:stretch>
            <a:fillRect/>
          </a:stretch>
        </p:blipFill>
        <p:spPr>
          <a:xfrm>
            <a:off x="2196212" y="5018177"/>
            <a:ext cx="457260" cy="457260"/>
          </a:xfrm>
          <a:prstGeom prst="rect">
            <a:avLst/>
          </a:prstGeom>
        </p:spPr>
      </p:pic>
    </p:spTree>
    <p:extLst>
      <p:ext uri="{BB962C8B-B14F-4D97-AF65-F5344CB8AC3E}">
        <p14:creationId xmlns:p14="http://schemas.microsoft.com/office/powerpoint/2010/main" val="3764204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xmlns=""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xmlns="" id="{5D131E58-D231-4999-2807-B0A137A7399E}"/>
              </a:ext>
            </a:extLst>
          </p:cNvPr>
          <p:cNvSpPr txBox="1"/>
          <p:nvPr/>
        </p:nvSpPr>
        <p:spPr>
          <a:xfrm>
            <a:off x="852755" y="287676"/>
            <a:ext cx="10890607" cy="6494085"/>
          </a:xfrm>
          <a:prstGeom prst="rect">
            <a:avLst/>
          </a:prstGeom>
          <a:noFill/>
        </p:spPr>
        <p:txBody>
          <a:bodyPr wrap="square" rtlCol="0">
            <a:spAutoFit/>
          </a:bodyPr>
          <a:lstStyle/>
          <a:p>
            <a:pPr algn="ctr"/>
            <a:r>
              <a:rPr lang="it-IT" sz="2600" b="1" i="0" dirty="0">
                <a:solidFill>
                  <a:srgbClr val="000000"/>
                </a:solidFill>
                <a:effectLst/>
                <a:latin typeface="Cambria" panose="02040503050406030204" pitchFamily="18" charset="0"/>
                <a:ea typeface="Cambria" panose="02040503050406030204" pitchFamily="18" charset="0"/>
              </a:rPr>
              <a:t>CON TRAI NGƯỜI LÀM VƯỜN</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Có một cậu bé vô cùng yêu biển. Cậu biết đến biển qua sách báo. Cậu nói với cha</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muốn trở thành thuyền trưởng.</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trai, cha mong con trở thành người làm vườn giống cha. −  Người cha nói.</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Để con kế thừa công việc của mình, ngày nào ông cũng đưa cậu ra vườn để giảng giải về các loại cây. Thấy con không chú ý nghe, ông hỏi:</a:t>
            </a:r>
            <a:endParaRPr lang="en-US" sz="2600" b="0" i="0" dirty="0">
              <a:solidFill>
                <a:srgbClr val="000000"/>
              </a:solidFill>
              <a:effectLst/>
              <a:latin typeface="Cambria" panose="02040503050406030204" pitchFamily="18" charset="0"/>
              <a:ea typeface="Cambria" panose="02040503050406030204" pitchFamily="18" charset="0"/>
            </a:endParaRP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a:t>
            </a:r>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Con đang nghĩ gì vậy?</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Con đang nghĩ biển trông như thế nào cha ạ. – Ánh mắt cậu hướng về phía xa xăm, chất chứa niềm khát khao mãnh liệt.</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 Công việc làm vườn không phải rất tốt hay sao? – Người cha buồn bã nói.</a:t>
            </a: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Nhưng cậu bé vẫn rất thích biển. Cậu tìm báo, tạp chí giới thiệu về các loại tàu thuyền. Cậu cắt hình những con tàu dán lên đầu giường để hễ mở mắt là nhìn thấy chúng.</a:t>
            </a:r>
          </a:p>
          <a:p>
            <a:endParaRPr lang="en-US" sz="2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03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xmlns=""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xmlns="" id="{5D131E58-D231-4999-2807-B0A137A7399E}"/>
              </a:ext>
            </a:extLst>
          </p:cNvPr>
          <p:cNvSpPr txBox="1"/>
          <p:nvPr/>
        </p:nvSpPr>
        <p:spPr>
          <a:xfrm>
            <a:off x="842481" y="554804"/>
            <a:ext cx="10890607"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Thời gian trôi qua, cậu bé lớn khôn. Bạn bè anh đều tiếp quản công việc của cha mẹ mình. Còn anh vẫn giữ nguyên tình yêu với biển,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Nhiều năm sau, khi đã là một thuyền trưởng, anh trở về thăm cha. Nhìn anh tràn trề sinh lực, sắc mặt tươi tắn, bờ vai to khoẻ, người cha cảm động rơi nước mắt:</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trai, bằng lòng kiên trì, con đã chứng minh được ước mơ của con không phải là hão huyền. Cha đã sai rồi.</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Thuyền trưởng cao lớn cũng rơi lệ. Đó là những giọt nước mắt của niềm tự hào, hạnh phúc.</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 </a:t>
            </a:r>
            <a:r>
              <a:rPr lang="vi-VN" sz="2400" b="0" i="0" dirty="0">
                <a:solidFill>
                  <a:srgbClr val="000000"/>
                </a:solidFill>
                <a:effectLst/>
                <a:latin typeface="Cambria" panose="02040503050406030204" pitchFamily="18" charset="0"/>
                <a:ea typeface="Cambria" panose="02040503050406030204" pitchFamily="18" charset="0"/>
              </a:rPr>
              <a:t>Lô Trân Trân, Thiện Minh </a:t>
            </a:r>
            <a:r>
              <a:rPr lang="vi-VN" sz="2400" b="0" i="1" dirty="0">
                <a:solidFill>
                  <a:srgbClr val="000000"/>
                </a:solidFill>
                <a:effectLst/>
                <a:latin typeface="Cambria" panose="02040503050406030204" pitchFamily="18" charset="0"/>
                <a:ea typeface="Cambria" panose="02040503050406030204" pitchFamily="18" charset="0"/>
              </a:rPr>
              <a:t>dịch</a:t>
            </a:r>
            <a:r>
              <a:rPr lang="vi-VN" sz="24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5814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10;&#10;Description automatically generated">
            <a:extLst>
              <a:ext uri="{FF2B5EF4-FFF2-40B4-BE49-F238E27FC236}">
                <a16:creationId xmlns:a16="http://schemas.microsoft.com/office/drawing/2014/main" xmlns="" id="{4F30CF7C-119D-945D-92A0-CB3EBAC35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5" name="Picture 4">
            <a:extLst>
              <a:ext uri="{FF2B5EF4-FFF2-40B4-BE49-F238E27FC236}">
                <a16:creationId xmlns:a16="http://schemas.microsoft.com/office/drawing/2014/main" xmlns="" id="{5F1047F6-B545-DA7E-E0ED-A0752EFECE8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6" name="矩形 29">
            <a:extLst>
              <a:ext uri="{FF2B5EF4-FFF2-40B4-BE49-F238E27FC236}">
                <a16:creationId xmlns:a16="http://schemas.microsoft.com/office/drawing/2014/main" xmlns="" id="{E0193414-83CE-E9BE-B3EF-3F9252C7FB3E}"/>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người cha nói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xmlns="" id="{87732410-4CCE-CAF4-32E7-87A83047E421}"/>
              </a:ext>
            </a:extLst>
          </p:cNvPr>
          <p:cNvSpPr/>
          <p:nvPr/>
        </p:nvSpPr>
        <p:spPr>
          <a:xfrm>
            <a:off x="2292079" y="3133593"/>
            <a:ext cx="8249206" cy="585651"/>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cho đến </a:t>
            </a:r>
            <a:r>
              <a:rPr lang="vi-VN" sz="2800" b="1" i="1" dirty="0">
                <a:solidFill>
                  <a:prstClr val="black"/>
                </a:solidFill>
                <a:latin typeface="Cambria" panose="02040503050406030204" pitchFamily="18" charset="0"/>
                <a:ea typeface="Cambria" panose="02040503050406030204" pitchFamily="18" charset="0"/>
              </a:rPr>
              <a:t>nhìn thấy chúng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xmlns="" id="{68BBEC77-5F90-1A2B-AA29-41211BA13183}"/>
              </a:ext>
            </a:extLst>
          </p:cNvPr>
          <p:cNvSpPr/>
          <p:nvPr/>
        </p:nvSpPr>
        <p:spPr>
          <a:xfrm>
            <a:off x="2312628" y="4191831"/>
            <a:ext cx="8249206" cy="585651"/>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cho đến </a:t>
            </a:r>
            <a:r>
              <a:rPr lang="vi-VN" sz="2800" b="1" i="1" dirty="0">
                <a:solidFill>
                  <a:prstClr val="black"/>
                </a:solidFill>
                <a:latin typeface="Cambria" panose="02040503050406030204" pitchFamily="18" charset="0"/>
                <a:ea typeface="Cambria" panose="02040503050406030204" pitchFamily="18" charset="0"/>
              </a:rPr>
              <a:t>sự dũng cảm của anh</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xmlns="" id="{91130777-1FD5-250E-FADF-BB59703BDE29}"/>
              </a:ext>
            </a:extLst>
          </p:cNvPr>
          <p:cNvSpPr/>
          <p:nvPr/>
        </p:nvSpPr>
        <p:spPr>
          <a:xfrm>
            <a:off x="2415369" y="509595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đoạn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xmlns="" id="{BB017B2D-528F-138B-A7F9-BDC47229172D}"/>
              </a:ext>
            </a:extLst>
          </p:cNvPr>
          <p:cNvSpPr/>
          <p:nvPr/>
        </p:nvSpPr>
        <p:spPr>
          <a:xfrm>
            <a:off x="268358" y="248478"/>
            <a:ext cx="11923642" cy="660952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xmlns="" id="{5D131E58-D231-4999-2807-B0A137A7399E}"/>
              </a:ext>
            </a:extLst>
          </p:cNvPr>
          <p:cNvSpPr txBox="1"/>
          <p:nvPr/>
        </p:nvSpPr>
        <p:spPr>
          <a:xfrm>
            <a:off x="852755" y="287676"/>
            <a:ext cx="10890607" cy="68941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TRAI NGƯỜI LÀM VƯỜN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Có một cậu bé vô cùng yêu biển. Cậu biết đến biển qua sách báo. Cậu nói với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Con muốn trở thành thuyền trưởng.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Con trai, cha mong con trở thành người làm vườn giống cha. −  Người cha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Để con kế thừa công việc của mình, ngày nào ông cũng đưa cậu ra vườn để giảng giải về các loại cây. Thấy con không chú ý nghe, ông hỏi:</a:t>
            </a:r>
            <a:endPar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Con đang nghĩ gì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Con đang nghĩ biển trông như thế nào cha ạ. – Ánh mắt cậu hướng về phía xa xăm, chất chứa niềm khát khao mãnh liệt.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Công việc làm vườn không phải rất tốt hay sao? – Người cha buồn bã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cậu bé vẫn rất thích biển. Cậu tìm báo, tạp chí giới thiệu về các loại tàu thuyền. Cậu cắt hình những con tàu dán lên đầu giường để hễ mở mắt là nhìn thấy chúng.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892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wipe(down)">
                                      <p:cBhvr>
                                        <p:cTn id="29" dur="500"/>
                                        <p:tgtEl>
                                          <p:spTgt spid="2">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down)">
                                      <p:cBhvr>
                                        <p:cTn id="32" dur="500"/>
                                        <p:tgtEl>
                                          <p:spTgt spid="2">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wipe(down)">
                                      <p:cBhvr>
                                        <p:cTn id="3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xmlns=""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xmlns="" id="{5D131E58-D231-4999-2807-B0A137A7399E}"/>
              </a:ext>
            </a:extLst>
          </p:cNvPr>
          <p:cNvSpPr txBox="1"/>
          <p:nvPr/>
        </p:nvSpPr>
        <p:spPr>
          <a:xfrm>
            <a:off x="842481" y="554804"/>
            <a:ext cx="10890607"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Thời gian trôi qua, cậu bé lớn khôn. Bạn bè anh đều tiếp quản công việc của cha mẹ mình. Còn anh vẫn giữ nguyên tình yêu với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Nhiều năm sau, khi đã là một thuyền trưởng, anh trở về thăm cha. Nhìn anh tràn trề sinh lực, sắc mặt tươi tắn, bờ vai to khoẻ, người cha cảm động rơi nước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Con trai, bằng lòng kiên trì, con đã chứng minh được ước mơ của con không phải là hão huyền. Cha đã sai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Thuyền trưởng cao lớn cũng rơi lệ. Đó là những giọt nước mắt của niềm tự hào, hạnh phúc.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Lô Trân Trân, Thiện Minh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4509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down)">
                                      <p:cBhvr>
                                        <p:cTn id="23" dur="500"/>
                                        <p:tgtEl>
                                          <p:spTgt spid="2">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down)">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91327" y="2256076"/>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9"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83111" y="296671"/>
            <a:ext cx="8149389" cy="1376162"/>
          </a:xfrm>
          <a:prstGeom prst="rect">
            <a:avLst/>
          </a:prstGeom>
        </p:spPr>
      </p:pic>
      <p:sp>
        <p:nvSpPr>
          <p:cNvPr id="11" name="Google Shape;276;p7">
            <a:extLst>
              <a:ext uri="{FF2B5EF4-FFF2-40B4-BE49-F238E27FC236}">
                <a16:creationId xmlns:a16="http://schemas.microsoft.com/office/drawing/2014/main" xmlns="" id="{D33CB0D1-8FD9-7C5D-268F-E2711EEE24E1}"/>
              </a:ext>
            </a:extLst>
          </p:cNvPr>
          <p:cNvSpPr/>
          <p:nvPr/>
        </p:nvSpPr>
        <p:spPr>
          <a:xfrm>
            <a:off x="3768011" y="326637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009999"/>
                </a:solidFill>
                <a:effectLst/>
                <a:uLnTx/>
                <a:uFillTx/>
                <a:latin typeface="Cambria" panose="02040503050406030204" pitchFamily="18" charset="0"/>
                <a:ea typeface="Cambria" panose="02040503050406030204" pitchFamily="18" charset="0"/>
              </a:rPr>
              <a:t>vườn</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xmlns="" id="{D33CB0D1-8FD9-7C5D-268F-E2711EEE24E1}"/>
              </a:ext>
            </a:extLst>
          </p:cNvPr>
          <p:cNvSpPr/>
          <p:nvPr/>
        </p:nvSpPr>
        <p:spPr>
          <a:xfrm>
            <a:off x="4278032" y="484031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mãnh</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liệt</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3" name="Google Shape;276;p7">
            <a:extLst>
              <a:ext uri="{FF2B5EF4-FFF2-40B4-BE49-F238E27FC236}">
                <a16:creationId xmlns:a16="http://schemas.microsoft.com/office/drawing/2014/main" xmlns="" id="{D33CB0D1-8FD9-7C5D-268F-E2711EEE24E1}"/>
              </a:ext>
            </a:extLst>
          </p:cNvPr>
          <p:cNvSpPr/>
          <p:nvPr/>
        </p:nvSpPr>
        <p:spPr>
          <a:xfrm>
            <a:off x="7586030" y="325399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giảng</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giải</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Google Shape;276;p7">
            <a:extLst>
              <a:ext uri="{FF2B5EF4-FFF2-40B4-BE49-F238E27FC236}">
                <a16:creationId xmlns:a16="http://schemas.microsoft.com/office/drawing/2014/main" xmlns=""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nể</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phục</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pic>
        <p:nvPicPr>
          <p:cNvPr id="2" name="Picture 1">
            <a:extLst>
              <a:ext uri="{FF2B5EF4-FFF2-40B4-BE49-F238E27FC236}">
                <a16:creationId xmlns:a16="http://schemas.microsoft.com/office/drawing/2014/main" xmlns="" id="{58470A79-996A-0DB4-1554-F48FD7968449}"/>
              </a:ext>
            </a:extLst>
          </p:cNvPr>
          <p:cNvPicPr>
            <a:picLocks noChangeAspect="1"/>
          </p:cNvPicPr>
          <p:nvPr/>
        </p:nvPicPr>
        <p:blipFill>
          <a:blip r:embed="rId5"/>
          <a:stretch>
            <a:fillRect/>
          </a:stretch>
        </p:blipFill>
        <p:spPr>
          <a:xfrm>
            <a:off x="3554557" y="306586"/>
            <a:ext cx="6151397" cy="1457070"/>
          </a:xfrm>
          <a:prstGeom prst="rect">
            <a:avLst/>
          </a:prstGeom>
        </p:spPr>
      </p:pic>
    </p:spTree>
    <p:extLst>
      <p:ext uri="{BB962C8B-B14F-4D97-AF65-F5344CB8AC3E}">
        <p14:creationId xmlns:p14="http://schemas.microsoft.com/office/powerpoint/2010/main" val="12397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xmlns=""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xmlns="" id="{EDF9CEB6-62C1-56D4-A812-623FB50D8277}"/>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Có một cậu bé vô cùng yêu biển. Cậu biết đến biển qua sách báo. Cậu nói với cha</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 Con muốn trở thành thuyền trưởng.</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 Con trai, cha mong con trở thành người làm vườn giống cha. −  Người cha nói.</a:t>
            </a:r>
          </a:p>
        </p:txBody>
      </p:sp>
      <p:sp>
        <p:nvSpPr>
          <p:cNvPr id="5" name="Rectangle: Diagonal Corners Rounded 4">
            <a:extLst>
              <a:ext uri="{FF2B5EF4-FFF2-40B4-BE49-F238E27FC236}">
                <a16:creationId xmlns:a16="http://schemas.microsoft.com/office/drawing/2014/main" xmlns=""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6" name="Picture 5">
            <a:extLst>
              <a:ext uri="{FF2B5EF4-FFF2-40B4-BE49-F238E27FC236}">
                <a16:creationId xmlns:a16="http://schemas.microsoft.com/office/drawing/2014/main" xmlns="" id="{8606599B-E37E-A7A8-612A-A68C3EF99FB1}"/>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3360" imgH="1612800"/>
        </mc:Choice>
        <mc:Fallback>
          <p:control name="TextBox1" r:id="rId2" imgW="5283360" imgH="161280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6160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775543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xmlns=""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xmlns=""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Để con kế thừa công việc của mình, ngày nào ông cũng đưa cậu ra vườn để giảng giải về các loại cây. Thấy con không chú ý nghe, ông hỏi: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Con đang nghĩ gì vậy?</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Con đang nghĩ biển trông như thế nào cha ạ. – Ánh mắt cậu hướng về phía xa xăm, chất chứa niềm khát khao mãnh liệt.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Công việc làm vườn không phải rất tốt hay sao? – Người cha buồn bã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Nhưng cậu bé vẫn rất thích biển. Cậu tìm báo, tạp chí giới thiệu về các loại tàu thuyền. Cậu cắt hình những con tàu dán lên đầu giường để hễ mở mắt là nhìn thấy chúng.</a:t>
            </a:r>
          </a:p>
        </p:txBody>
      </p:sp>
      <p:sp>
        <p:nvSpPr>
          <p:cNvPr id="5" name="Rectangle: Diagonal Corners Rounded 4">
            <a:extLst>
              <a:ext uri="{FF2B5EF4-FFF2-40B4-BE49-F238E27FC236}">
                <a16:creationId xmlns:a16="http://schemas.microsoft.com/office/drawing/2014/main" xmlns=""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6" name="Picture 5">
            <a:extLst>
              <a:ext uri="{FF2B5EF4-FFF2-40B4-BE49-F238E27FC236}">
                <a16:creationId xmlns:a16="http://schemas.microsoft.com/office/drawing/2014/main" xmlns="" id="{8606599B-E37E-A7A8-612A-A68C3EF99FB1}"/>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3360" imgH="1612800"/>
        </mc:Choice>
        <mc:Fallback>
          <p:control name="TextBox1" r:id="rId2" imgW="5283360" imgH="161280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6160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3752701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xmlns=""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xmlns=""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Thời gian trôi qua, cậu bé lớn khôn. Bạn bè anh đều tiếp quản công việc của cha mẹ mình. Còn anh vẫn giữ nguyên tình yêu với biển,</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Diagonal Corners Rounded 4">
            <a:extLst>
              <a:ext uri="{FF2B5EF4-FFF2-40B4-BE49-F238E27FC236}">
                <a16:creationId xmlns:a16="http://schemas.microsoft.com/office/drawing/2014/main" xmlns=""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xmlns="" id="{8606599B-E37E-A7A8-612A-A68C3EF99FB1}"/>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xmlns="" id="{02A005A9-F149-BBFD-FF8B-81D178769028}"/>
              </a:ext>
            </a:extLst>
          </p:cNvPr>
          <p:cNvCxnSpPr>
            <a:cxnSpLocks/>
          </p:cNvCxnSpPr>
          <p:nvPr/>
        </p:nvCxnSpPr>
        <p:spPr>
          <a:xfrm flipV="1">
            <a:off x="3994788" y="463364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xmlns="" id="{5D8CAF6A-4DDE-9698-8075-D7E910F8EFF0}"/>
              </a:ext>
            </a:extLst>
          </p:cNvPr>
          <p:cNvCxnSpPr>
            <a:cxnSpLocks/>
          </p:cNvCxnSpPr>
          <p:nvPr/>
        </p:nvCxnSpPr>
        <p:spPr>
          <a:xfrm flipV="1">
            <a:off x="7621566" y="462337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xmlns="" id="{2A9F8B4D-1F20-1F6C-1629-EE502CBC1B05}"/>
              </a:ext>
            </a:extLst>
          </p:cNvPr>
          <p:cNvCxnSpPr>
            <a:cxnSpLocks/>
          </p:cNvCxnSpPr>
          <p:nvPr/>
        </p:nvCxnSpPr>
        <p:spPr>
          <a:xfrm flipV="1">
            <a:off x="3820128" y="514735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xmlns="" id="{0B4DE418-0DB5-B54E-7188-62FCF39A3E55}"/>
              </a:ext>
            </a:extLst>
          </p:cNvPr>
          <p:cNvCxnSpPr>
            <a:cxnSpLocks/>
          </p:cNvCxnSpPr>
          <p:nvPr/>
        </p:nvCxnSpPr>
        <p:spPr>
          <a:xfrm flipV="1">
            <a:off x="3933144" y="515762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283360" imgH="1612800"/>
        </mc:Choice>
        <mc:Fallback>
          <p:control name="TextBox1" r:id="rId2" imgW="5283360" imgH="161280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6160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1715882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xmlns=""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xmlns=""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Nhiều năm sau, khi đã là một thuyền trưởng, anh trở về thăm cha. Nhìn anh tràn trề sinh lực, sắc mặt tươi tắn, bờ vai to khoẻ, người cha cảm động rơi nước mắt:</a:t>
            </a:r>
          </a:p>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 Con trai, bằng lòng kiên trì, con đã chứng minh được ước mơ của con không phải là hão huyền. Cha đã sai rồi.</a:t>
            </a:r>
          </a:p>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Thuyền trưởng cao lớn cũng rơi lệ. Đó là những giọt nước mắt của niềm tự hào, hạnh phúc.</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Diagonal Corners Rounded 4">
            <a:extLst>
              <a:ext uri="{FF2B5EF4-FFF2-40B4-BE49-F238E27FC236}">
                <a16:creationId xmlns:a16="http://schemas.microsoft.com/office/drawing/2014/main" xmlns=""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6" name="Picture 5">
            <a:extLst>
              <a:ext uri="{FF2B5EF4-FFF2-40B4-BE49-F238E27FC236}">
                <a16:creationId xmlns:a16="http://schemas.microsoft.com/office/drawing/2014/main" xmlns="" id="{8606599B-E37E-A7A8-612A-A68C3EF99FB1}"/>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xmlns="" id="{02A005A9-F149-BBFD-FF8B-81D178769028}"/>
              </a:ext>
            </a:extLst>
          </p:cNvPr>
          <p:cNvCxnSpPr>
            <a:cxnSpLocks/>
          </p:cNvCxnSpPr>
          <p:nvPr/>
        </p:nvCxnSpPr>
        <p:spPr>
          <a:xfrm flipV="1">
            <a:off x="6049620" y="30925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xmlns="" id="{5D8CAF6A-4DDE-9698-8075-D7E910F8EFF0}"/>
              </a:ext>
            </a:extLst>
          </p:cNvPr>
          <p:cNvCxnSpPr>
            <a:cxnSpLocks/>
          </p:cNvCxnSpPr>
          <p:nvPr/>
        </p:nvCxnSpPr>
        <p:spPr>
          <a:xfrm flipV="1">
            <a:off x="9039400" y="311307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xmlns="" id="{2A9F8B4D-1F20-1F6C-1629-EE502CBC1B05}"/>
              </a:ext>
            </a:extLst>
          </p:cNvPr>
          <p:cNvCxnSpPr>
            <a:cxnSpLocks/>
          </p:cNvCxnSpPr>
          <p:nvPr/>
        </p:nvCxnSpPr>
        <p:spPr>
          <a:xfrm flipV="1">
            <a:off x="11628487"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xmlns="" id="{0B4DE418-0DB5-B54E-7188-62FCF39A3E55}"/>
              </a:ext>
            </a:extLst>
          </p:cNvPr>
          <p:cNvCxnSpPr>
            <a:cxnSpLocks/>
          </p:cNvCxnSpPr>
          <p:nvPr/>
        </p:nvCxnSpPr>
        <p:spPr>
          <a:xfrm flipV="1">
            <a:off x="6553054" y="355485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xmlns="" id="{51788557-4748-E405-2610-CADDEABB3C04}"/>
              </a:ext>
            </a:extLst>
          </p:cNvPr>
          <p:cNvCxnSpPr>
            <a:cxnSpLocks/>
          </p:cNvCxnSpPr>
          <p:nvPr/>
        </p:nvCxnSpPr>
        <p:spPr>
          <a:xfrm flipV="1">
            <a:off x="6666070" y="355485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5283360" imgH="1612800"/>
        </mc:Choice>
        <mc:Fallback>
          <p:control name="TextBox1" r:id="rId2" imgW="5283360" imgH="161280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6160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283064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xmlns="" id="{416AA52A-2568-3B14-1382-2943F1A7FFD1}"/>
              </a:ext>
            </a:extLst>
          </p:cNvPr>
          <p:cNvPicPr>
            <a:picLocks noChangeAspect="1"/>
          </p:cNvPicPr>
          <p:nvPr/>
        </p:nvPicPr>
        <p:blipFill>
          <a:blip r:embed="rId3"/>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2" name="Picture 1">
            <a:extLst>
              <a:ext uri="{FF2B5EF4-FFF2-40B4-BE49-F238E27FC236}">
                <a16:creationId xmlns:a16="http://schemas.microsoft.com/office/drawing/2014/main" xmlns="" id="{CF8FAF17-FA14-9F68-822E-6A0ABE069BED}"/>
              </a:ext>
            </a:extLst>
          </p:cNvPr>
          <p:cNvPicPr>
            <a:picLocks noChangeAspect="1"/>
          </p:cNvPicPr>
          <p:nvPr/>
        </p:nvPicPr>
        <p:blipFill>
          <a:blip r:embed="rId5"/>
          <a:stretch>
            <a:fillRect/>
          </a:stretch>
        </p:blipFill>
        <p:spPr>
          <a:xfrm>
            <a:off x="8436513" y="-144449"/>
            <a:ext cx="3549111" cy="1401749"/>
          </a:xfrm>
          <a:prstGeom prst="rect">
            <a:avLst/>
          </a:prstGeom>
        </p:spPr>
      </p:pic>
      <p:pic>
        <p:nvPicPr>
          <p:cNvPr id="4" name="Picture 3">
            <a:extLst>
              <a:ext uri="{FF2B5EF4-FFF2-40B4-BE49-F238E27FC236}">
                <a16:creationId xmlns:a16="http://schemas.microsoft.com/office/drawing/2014/main" xmlns="" id="{7A93A403-DE05-088C-6CB1-5D424971C68E}"/>
              </a:ext>
            </a:extLst>
          </p:cNvPr>
          <p:cNvPicPr>
            <a:picLocks noChangeAspect="1"/>
          </p:cNvPicPr>
          <p:nvPr/>
        </p:nvPicPr>
        <p:blipFill>
          <a:blip r:embed="rId6"/>
          <a:stretch>
            <a:fillRect/>
          </a:stretch>
        </p:blipFill>
        <p:spPr>
          <a:xfrm>
            <a:off x="-276351" y="1241592"/>
            <a:ext cx="2895851" cy="1993565"/>
          </a:xfrm>
          <a:prstGeom prst="rect">
            <a:avLst/>
          </a:prstGeom>
        </p:spPr>
      </p:pic>
      <p:pic>
        <p:nvPicPr>
          <p:cNvPr id="5" name="Picture 4">
            <a:extLst>
              <a:ext uri="{FF2B5EF4-FFF2-40B4-BE49-F238E27FC236}">
                <a16:creationId xmlns:a16="http://schemas.microsoft.com/office/drawing/2014/main" xmlns="" id="{A6D63F75-7DC1-D247-AE60-3B9DB500256F}"/>
              </a:ext>
            </a:extLst>
          </p:cNvPr>
          <p:cNvPicPr>
            <a:picLocks noChangeAspect="1"/>
          </p:cNvPicPr>
          <p:nvPr/>
        </p:nvPicPr>
        <p:blipFill>
          <a:blip r:embed="rId7"/>
          <a:stretch>
            <a:fillRect/>
          </a:stretch>
        </p:blipFill>
        <p:spPr>
          <a:xfrm>
            <a:off x="2417885" y="986633"/>
            <a:ext cx="7783390" cy="3808484"/>
          </a:xfrm>
          <a:prstGeom prst="rect">
            <a:avLst/>
          </a:prstGeom>
        </p:spPr>
      </p:pic>
    </p:spTree>
    <p:extLst>
      <p:ext uri="{BB962C8B-B14F-4D97-AF65-F5344CB8AC3E}">
        <p14:creationId xmlns:p14="http://schemas.microsoft.com/office/powerpoint/2010/main" val="231173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xmlns="" id="{BB017B2D-528F-138B-A7F9-BDC47229172D}"/>
              </a:ext>
            </a:extLst>
          </p:cNvPr>
          <p:cNvSpPr/>
          <p:nvPr/>
        </p:nvSpPr>
        <p:spPr>
          <a:xfrm>
            <a:off x="268358" y="82193"/>
            <a:ext cx="11923642" cy="648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4" name="Hình ảnh 16" descr="Ảnh có chứa văn bản&#10;&#10;Mô tả được tạo tự động">
            <a:extLst>
              <a:ext uri="{FF2B5EF4-FFF2-40B4-BE49-F238E27FC236}">
                <a16:creationId xmlns:a16="http://schemas.microsoft.com/office/drawing/2014/main" xmlns="" id="{7EC61274-C8CF-8698-F669-6E2A25CC239B}"/>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5" name="Hình ảnh 18" descr="Ảnh có chứa văn bản&#10;&#10;Mô tả được tạo tự động">
            <a:extLst>
              <a:ext uri="{FF2B5EF4-FFF2-40B4-BE49-F238E27FC236}">
                <a16:creationId xmlns:a16="http://schemas.microsoft.com/office/drawing/2014/main" xmlns="" id="{6D19F54A-75D7-6543-1DCD-C9A18B659C60}"/>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6" name="Picture 5">
            <a:extLst>
              <a:ext uri="{FF2B5EF4-FFF2-40B4-BE49-F238E27FC236}">
                <a16:creationId xmlns:a16="http://schemas.microsoft.com/office/drawing/2014/main" xmlns="" id="{6C25D5A0-5460-0ACF-7F56-9DCD37AD1C7D}"/>
              </a:ext>
            </a:extLst>
          </p:cNvPr>
          <p:cNvPicPr>
            <a:picLocks noChangeAspect="1"/>
          </p:cNvPicPr>
          <p:nvPr/>
        </p:nvPicPr>
        <p:blipFill>
          <a:blip r:embed="rId5"/>
          <a:stretch>
            <a:fillRect/>
          </a:stretch>
        </p:blipFill>
        <p:spPr>
          <a:xfrm>
            <a:off x="418422" y="0"/>
            <a:ext cx="11985775" cy="993734"/>
          </a:xfrm>
          <a:prstGeom prst="rect">
            <a:avLst/>
          </a:prstGeom>
        </p:spPr>
      </p:pic>
      <p:pic>
        <p:nvPicPr>
          <p:cNvPr id="7" name="Hình ảnh 2" descr="Ảnh có chứa văn bản, trong nhà&#10;&#10;Mô tả được tạo tự động">
            <a:extLst>
              <a:ext uri="{FF2B5EF4-FFF2-40B4-BE49-F238E27FC236}">
                <a16:creationId xmlns:a16="http://schemas.microsoft.com/office/drawing/2014/main" xmlns="" id="{A4202AF9-C41F-9FF5-1873-926F0618BCC6}"/>
              </a:ext>
            </a:extLst>
          </p:cNvPr>
          <p:cNvPicPr>
            <a:picLocks noChangeAspect="1"/>
          </p:cNvPicPr>
          <p:nvPr/>
        </p:nvPicPr>
        <p:blipFill>
          <a:blip r:embed="rId6"/>
          <a:stretch>
            <a:fillRect/>
          </a:stretch>
        </p:blipFill>
        <p:spPr>
          <a:xfrm>
            <a:off x="790398" y="4298781"/>
            <a:ext cx="3576118" cy="2092002"/>
          </a:xfrm>
          <a:prstGeom prst="rect">
            <a:avLst/>
          </a:prstGeom>
        </p:spPr>
      </p:pic>
    </p:spTree>
    <p:extLst>
      <p:ext uri="{BB962C8B-B14F-4D97-AF65-F5344CB8AC3E}">
        <p14:creationId xmlns:p14="http://schemas.microsoft.com/office/powerpoint/2010/main" val="148885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xmlns="" id="{D266F5EE-9300-2713-E13D-760691D2ACB4}"/>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xmlns="" id="{D2EC5631-C00D-BCBE-9C4E-5E166ABB0B33}"/>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8" name="Hình ảnh 2" descr="Ảnh có chứa văn bản, trong nhà&#10;&#10;Mô tả được tạo tự động">
            <a:extLst>
              <a:ext uri="{FF2B5EF4-FFF2-40B4-BE49-F238E27FC236}">
                <a16:creationId xmlns:a16="http://schemas.microsoft.com/office/drawing/2014/main" xmlns="" id="{6C1710DD-1E16-FD2F-2EA9-C72FD508B9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9" name="Picture 8">
            <a:extLst>
              <a:ext uri="{FF2B5EF4-FFF2-40B4-BE49-F238E27FC236}">
                <a16:creationId xmlns:a16="http://schemas.microsoft.com/office/drawing/2014/main" xmlns="" id="{11ED88C3-A77E-D43C-8C25-49E46C9324E2}"/>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282066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6" name="Picture 5">
            <a:extLst>
              <a:ext uri="{FF2B5EF4-FFF2-40B4-BE49-F238E27FC236}">
                <a16:creationId xmlns:a16="http://schemas.microsoft.com/office/drawing/2014/main" xmlns="" id="{51731EB4-C2AB-C260-4022-F17ACF11D584}"/>
              </a:ext>
            </a:extLst>
          </p:cNvPr>
          <p:cNvPicPr>
            <a:picLocks noChangeAspect="1"/>
          </p:cNvPicPr>
          <p:nvPr/>
        </p:nvPicPr>
        <p:blipFill>
          <a:blip r:embed="rId4"/>
          <a:stretch>
            <a:fillRect/>
          </a:stretch>
        </p:blipFill>
        <p:spPr>
          <a:xfrm>
            <a:off x="916759" y="890084"/>
            <a:ext cx="9577646" cy="2365453"/>
          </a:xfrm>
          <a:prstGeom prst="rect">
            <a:avLst/>
          </a:prstGeom>
        </p:spPr>
      </p:pic>
    </p:spTree>
    <p:extLst>
      <p:ext uri="{BB962C8B-B14F-4D97-AF65-F5344CB8AC3E}">
        <p14:creationId xmlns:p14="http://schemas.microsoft.com/office/powerpoint/2010/main" val="9182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5003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Ước mơ của cậu bé và mong muốn của người cha khác nhau như thế nào?</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3328826"/>
            <a:ext cx="2871247" cy="3639901"/>
          </a:xfrm>
          <a:prstGeom prst="rect">
            <a:avLst/>
          </a:prstGeom>
        </p:spPr>
      </p:pic>
      <p:sp>
        <p:nvSpPr>
          <p:cNvPr id="9" name="Rectangle: Rounded Corners 8">
            <a:extLst>
              <a:ext uri="{FF2B5EF4-FFF2-40B4-BE49-F238E27FC236}">
                <a16:creationId xmlns:a16="http://schemas.microsoft.com/office/drawing/2014/main" xmlns="" id="{5B43804B-43FF-4B0C-FAF4-B6803E6A1E3D}"/>
              </a:ext>
            </a:extLst>
          </p:cNvPr>
          <p:cNvSpPr/>
          <p:nvPr/>
        </p:nvSpPr>
        <p:spPr>
          <a:xfrm>
            <a:off x="2938410" y="2702104"/>
            <a:ext cx="3154165" cy="103769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mơ</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cậu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bé</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xmlns="" id="{2247F32B-5E9E-BD4E-DFB6-A989001F6065}"/>
              </a:ext>
            </a:extLst>
          </p:cNvPr>
          <p:cNvCxnSpPr>
            <a:cxnSpLocks/>
          </p:cNvCxnSpPr>
          <p:nvPr/>
        </p:nvCxnSpPr>
        <p:spPr>
          <a:xfrm>
            <a:off x="4407613" y="369869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loud 16">
            <a:extLst>
              <a:ext uri="{FF2B5EF4-FFF2-40B4-BE49-F238E27FC236}">
                <a16:creationId xmlns:a16="http://schemas.microsoft.com/office/drawing/2014/main" xmlns="" id="{BCE5BD96-A4A1-29A8-76D9-818B391EB3A1}"/>
              </a:ext>
            </a:extLst>
          </p:cNvPr>
          <p:cNvSpPr/>
          <p:nvPr/>
        </p:nvSpPr>
        <p:spPr>
          <a:xfrm>
            <a:off x="2928134" y="4181581"/>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Thuyền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trưởng</a:t>
            </a:r>
            <a:endParaRPr lang="en-US" sz="3200" b="1" dirty="0">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xmlns="" id="{539B7163-0F64-ED25-4434-028C259DCD71}"/>
              </a:ext>
            </a:extLst>
          </p:cNvPr>
          <p:cNvSpPr/>
          <p:nvPr/>
        </p:nvSpPr>
        <p:spPr>
          <a:xfrm>
            <a:off x="7191908" y="2640458"/>
            <a:ext cx="3945278" cy="10479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muốn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người</a:t>
            </a:r>
            <a:r>
              <a:rPr lang="en-US" sz="3600" b="1" dirty="0">
                <a:solidFill>
                  <a:srgbClr val="002060"/>
                </a:solidFill>
                <a:latin typeface="Cambria" panose="02040503050406030204" pitchFamily="18" charset="0"/>
                <a:ea typeface="Cambria" panose="02040503050406030204" pitchFamily="18" charset="0"/>
              </a:rPr>
              <a:t> cha</a:t>
            </a:r>
          </a:p>
        </p:txBody>
      </p:sp>
      <p:cxnSp>
        <p:nvCxnSpPr>
          <p:cNvPr id="19" name="Straight Connector 18">
            <a:extLst>
              <a:ext uri="{FF2B5EF4-FFF2-40B4-BE49-F238E27FC236}">
                <a16:creationId xmlns:a16="http://schemas.microsoft.com/office/drawing/2014/main" xmlns="" id="{A91D5D97-FC6D-33DC-06B9-1ABD414CBF44}"/>
              </a:ext>
            </a:extLst>
          </p:cNvPr>
          <p:cNvCxnSpPr>
            <a:cxnSpLocks/>
          </p:cNvCxnSpPr>
          <p:nvPr/>
        </p:nvCxnSpPr>
        <p:spPr>
          <a:xfrm>
            <a:off x="9370031" y="3667874"/>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xmlns="" id="{C7237606-221D-B458-0CC9-B2828219D847}"/>
              </a:ext>
            </a:extLst>
          </p:cNvPr>
          <p:cNvSpPr/>
          <p:nvPr/>
        </p:nvSpPr>
        <p:spPr>
          <a:xfrm>
            <a:off x="7787810" y="4191855"/>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vườn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7" grpId="0" animBg="1"/>
      <p:bldP spid="18"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Những chi tiết nào thể hiện ước mơ mãnh liệt của cậu bé ? </a:t>
              </a:r>
            </a:p>
          </p:txBody>
        </p:sp>
      </p:grpSp>
      <p:sp>
        <p:nvSpPr>
          <p:cNvPr id="5" name="Rounded Rectangle 4">
            <a:extLst>
              <a:ext uri="{FF2B5EF4-FFF2-40B4-BE49-F238E27FC236}">
                <a16:creationId xmlns:a16="http://schemas.microsoft.com/office/drawing/2014/main" xmlns="" id="{90A647AB-77B2-7EDA-31C5-FD940BFAEF18}"/>
              </a:ext>
            </a:extLst>
          </p:cNvPr>
          <p:cNvSpPr/>
          <p:nvPr/>
        </p:nvSpPr>
        <p:spPr>
          <a:xfrm>
            <a:off x="381683" y="1818526"/>
            <a:ext cx="11443872" cy="47266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oogle Shape;822;p6">
            <a:extLst>
              <a:ext uri="{FF2B5EF4-FFF2-40B4-BE49-F238E27FC236}">
                <a16:creationId xmlns:a16="http://schemas.microsoft.com/office/drawing/2014/main" xmlns="" id="{9064136E-5404-E98B-10D7-CA251BD4B25A}"/>
              </a:ext>
            </a:extLst>
          </p:cNvPr>
          <p:cNvGrpSpPr/>
          <p:nvPr/>
        </p:nvGrpSpPr>
        <p:grpSpPr>
          <a:xfrm>
            <a:off x="842481" y="3058905"/>
            <a:ext cx="1828800" cy="2590800"/>
            <a:chOff x="1600200" y="2781300"/>
            <a:chExt cx="2743200" cy="3886200"/>
          </a:xfrm>
        </p:grpSpPr>
        <p:grpSp>
          <p:nvGrpSpPr>
            <p:cNvPr id="12" name="Google Shape;823;p6">
              <a:extLst>
                <a:ext uri="{FF2B5EF4-FFF2-40B4-BE49-F238E27FC236}">
                  <a16:creationId xmlns:a16="http://schemas.microsoft.com/office/drawing/2014/main" xmlns="" id="{1A39F1E3-73B0-8330-2FA2-CCB6537D0E0C}"/>
                </a:ext>
              </a:extLst>
            </p:cNvPr>
            <p:cNvGrpSpPr/>
            <p:nvPr/>
          </p:nvGrpSpPr>
          <p:grpSpPr>
            <a:xfrm>
              <a:off x="1600200" y="2781300"/>
              <a:ext cx="2743200" cy="3886200"/>
              <a:chOff x="1600200" y="2781300"/>
              <a:chExt cx="2743200" cy="3886200"/>
            </a:xfrm>
          </p:grpSpPr>
          <p:sp>
            <p:nvSpPr>
              <p:cNvPr id="14" name="Google Shape;824;p6">
                <a:extLst>
                  <a:ext uri="{FF2B5EF4-FFF2-40B4-BE49-F238E27FC236}">
                    <a16:creationId xmlns:a16="http://schemas.microsoft.com/office/drawing/2014/main" xmlns="" id="{BE3722F5-54E1-4CDF-5080-064481F000F7}"/>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5" name="Google Shape;825;p6">
                <a:extLst>
                  <a:ext uri="{FF2B5EF4-FFF2-40B4-BE49-F238E27FC236}">
                    <a16:creationId xmlns:a16="http://schemas.microsoft.com/office/drawing/2014/main" xmlns="" id="{FFA6DF65-C584-8FD6-CC35-761A819A33B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3" name="Google Shape;826;p6">
              <a:extLst>
                <a:ext uri="{FF2B5EF4-FFF2-40B4-BE49-F238E27FC236}">
                  <a16:creationId xmlns:a16="http://schemas.microsoft.com/office/drawing/2014/main" xmlns="" id="{E511A6CF-2A4E-84B4-0703-C939BF8FE04F}"/>
                </a:ext>
              </a:extLst>
            </p:cNvPr>
            <p:cNvSpPr txBox="1"/>
            <p:nvPr/>
          </p:nvSpPr>
          <p:spPr>
            <a:xfrm>
              <a:off x="1885950" y="3215550"/>
              <a:ext cx="2318748"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a:solidFill>
                    <a:srgbClr val="000000"/>
                  </a:solidFill>
                  <a:latin typeface="Cambria" panose="02040503050406030204" pitchFamily="18" charset="0"/>
                  <a:ea typeface="Cambria" panose="02040503050406030204" pitchFamily="18" charset="0"/>
                  <a:cs typeface="Lobster"/>
                  <a:sym typeface="Lobster"/>
                </a:rPr>
                <a:t>Chi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tiết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thể</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hiện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ước</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mơ</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mãnh</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liệt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7" name="Google Shape;828;p6">
            <a:extLst>
              <a:ext uri="{FF2B5EF4-FFF2-40B4-BE49-F238E27FC236}">
                <a16:creationId xmlns:a16="http://schemas.microsoft.com/office/drawing/2014/main" xmlns="" id="{A9E001E1-3ACC-FFA0-5292-3C229B717323}"/>
              </a:ext>
            </a:extLst>
          </p:cNvPr>
          <p:cNvCxnSpPr>
            <a:cxnSpLocks/>
            <a:endCxn id="20" idx="1"/>
          </p:cNvCxnSpPr>
          <p:nvPr/>
        </p:nvCxnSpPr>
        <p:spPr>
          <a:xfrm flipV="1">
            <a:off x="2823681" y="2379202"/>
            <a:ext cx="1066229" cy="1801060"/>
          </a:xfrm>
          <a:prstGeom prst="straightConnector1">
            <a:avLst/>
          </a:prstGeom>
          <a:noFill/>
          <a:ln w="76200" cap="flat" cmpd="sng">
            <a:solidFill>
              <a:srgbClr val="205867"/>
            </a:solidFill>
            <a:prstDash val="solid"/>
            <a:round/>
            <a:headEnd type="none" w="sm" len="sm"/>
            <a:tailEnd type="stealth" w="med" len="med"/>
          </a:ln>
        </p:spPr>
      </p:cxnSp>
      <p:cxnSp>
        <p:nvCxnSpPr>
          <p:cNvPr id="18" name="Google Shape;829;p6">
            <a:extLst>
              <a:ext uri="{FF2B5EF4-FFF2-40B4-BE49-F238E27FC236}">
                <a16:creationId xmlns:a16="http://schemas.microsoft.com/office/drawing/2014/main" xmlns="" id="{EC578A97-F2F1-2549-BF8B-E22D7CF64611}"/>
              </a:ext>
            </a:extLst>
          </p:cNvPr>
          <p:cNvCxnSpPr>
            <a:cxnSpLocks/>
          </p:cNvCxnSpPr>
          <p:nvPr/>
        </p:nvCxnSpPr>
        <p:spPr>
          <a:xfrm>
            <a:off x="2823681" y="4404184"/>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19" name="Google Shape;831;p6">
            <a:extLst>
              <a:ext uri="{FF2B5EF4-FFF2-40B4-BE49-F238E27FC236}">
                <a16:creationId xmlns:a16="http://schemas.microsoft.com/office/drawing/2014/main" xmlns="" id="{0E182DB9-ADE7-A46A-7A1A-714CE6DFC718}"/>
              </a:ext>
            </a:extLst>
          </p:cNvPr>
          <p:cNvGrpSpPr/>
          <p:nvPr/>
        </p:nvGrpSpPr>
        <p:grpSpPr>
          <a:xfrm>
            <a:off x="3889910" y="1767156"/>
            <a:ext cx="7391115" cy="1428107"/>
            <a:chOff x="6019800" y="2256123"/>
            <a:chExt cx="2819400" cy="1066800"/>
          </a:xfrm>
        </p:grpSpPr>
        <p:sp>
          <p:nvSpPr>
            <p:cNvPr id="20" name="Google Shape;832;p6">
              <a:extLst>
                <a:ext uri="{FF2B5EF4-FFF2-40B4-BE49-F238E27FC236}">
                  <a16:creationId xmlns:a16="http://schemas.microsoft.com/office/drawing/2014/main" xmlns="" id="{ACF96210-0757-0E1B-759C-A756BADCA54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1" name="Google Shape;833;p6">
              <a:extLst>
                <a:ext uri="{FF2B5EF4-FFF2-40B4-BE49-F238E27FC236}">
                  <a16:creationId xmlns:a16="http://schemas.microsoft.com/office/drawing/2014/main" xmlns="" id="{BC9A4A21-0296-5743-943E-834F363ED04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nl-NL"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người cha giảng giải về công việc làm vườn nhưng cậu không chú ý mà ánh mắt lại hướng về phía xa xăm, chất chứa niềm khát khao mãnh liệt.</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6" name="Google Shape;831;p6">
            <a:extLst>
              <a:ext uri="{FF2B5EF4-FFF2-40B4-BE49-F238E27FC236}">
                <a16:creationId xmlns:a16="http://schemas.microsoft.com/office/drawing/2014/main" xmlns="" id="{A77555EE-DB2B-7845-47E1-AC0885F3ACEB}"/>
              </a:ext>
            </a:extLst>
          </p:cNvPr>
          <p:cNvGrpSpPr/>
          <p:nvPr/>
        </p:nvGrpSpPr>
        <p:grpSpPr>
          <a:xfrm>
            <a:off x="4085118" y="3524038"/>
            <a:ext cx="7195906" cy="1325366"/>
            <a:chOff x="6019800" y="2256123"/>
            <a:chExt cx="2819400" cy="1066800"/>
          </a:xfrm>
        </p:grpSpPr>
        <p:sp>
          <p:nvSpPr>
            <p:cNvPr id="27" name="Google Shape;832;p6">
              <a:extLst>
                <a:ext uri="{FF2B5EF4-FFF2-40B4-BE49-F238E27FC236}">
                  <a16:creationId xmlns:a16="http://schemas.microsoft.com/office/drawing/2014/main" xmlns="" id="{4D19C6F3-ED27-509D-FFA0-B9C0D8BBE2A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8" name="Google Shape;833;p6">
              <a:extLst>
                <a:ext uri="{FF2B5EF4-FFF2-40B4-BE49-F238E27FC236}">
                  <a16:creationId xmlns:a16="http://schemas.microsoft.com/office/drawing/2014/main" xmlns="" id="{20A3381F-E604-311D-ED78-419AA064CF8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Cậu tìm báo, tạp chí giới thiệu về các loại thuyền tàu, cắt hình con tàu dán lên đầu giường để hễ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mở</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là nhìn thấy chúng.</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1" name="Google Shape;829;p6">
            <a:extLst>
              <a:ext uri="{FF2B5EF4-FFF2-40B4-BE49-F238E27FC236}">
                <a16:creationId xmlns:a16="http://schemas.microsoft.com/office/drawing/2014/main" xmlns="" id="{DEE6E192-1E03-9281-8F62-DBA7B7C1DB6C}"/>
              </a:ext>
            </a:extLst>
          </p:cNvPr>
          <p:cNvCxnSpPr>
            <a:cxnSpLocks/>
          </p:cNvCxnSpPr>
          <p:nvPr/>
        </p:nvCxnSpPr>
        <p:spPr>
          <a:xfrm>
            <a:off x="2763748" y="4798032"/>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2" name="Google Shape;831;p6">
            <a:extLst>
              <a:ext uri="{FF2B5EF4-FFF2-40B4-BE49-F238E27FC236}">
                <a16:creationId xmlns:a16="http://schemas.microsoft.com/office/drawing/2014/main" xmlns="" id="{00114831-C9B3-904F-4B5E-3E96E3A99ADC}"/>
              </a:ext>
            </a:extLst>
          </p:cNvPr>
          <p:cNvGrpSpPr/>
          <p:nvPr/>
        </p:nvGrpSpPr>
        <p:grpSpPr>
          <a:xfrm>
            <a:off x="4136489" y="5075435"/>
            <a:ext cx="7195906" cy="1669549"/>
            <a:chOff x="6019800" y="2256123"/>
            <a:chExt cx="2819400" cy="1066800"/>
          </a:xfrm>
        </p:grpSpPr>
        <p:sp>
          <p:nvSpPr>
            <p:cNvPr id="33" name="Google Shape;832;p6">
              <a:extLst>
                <a:ext uri="{FF2B5EF4-FFF2-40B4-BE49-F238E27FC236}">
                  <a16:creationId xmlns:a16="http://schemas.microsoft.com/office/drawing/2014/main" xmlns="" id="{C735F44A-AF14-1191-ACFA-4CB945D91C14}"/>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4" name="Google Shape;833;p6">
              <a:extLst>
                <a:ext uri="{FF2B5EF4-FFF2-40B4-BE49-F238E27FC236}">
                  <a16:creationId xmlns:a16="http://schemas.microsoft.com/office/drawing/2014/main" xmlns="" id="{0D0C9686-874F-0C2D-0C53-56DC92A2FC9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lớn khôn,dù các bạn đều tiếp quản công việc của cha mẹ mình nhưng cậu bé vẫn giữ nguyên tình yêu với biển và kiên trì thực hiện ước mơ hồi nhỏ của mình.</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Người con được miêu tả như thế nào khi đã trưởng thành và về thăm cha ?</a:t>
              </a:r>
            </a:p>
          </p:txBody>
        </p:sp>
      </p:grpSp>
      <p:sp>
        <p:nvSpPr>
          <p:cNvPr id="5" name="Rounded Rectangle 4">
            <a:extLst>
              <a:ext uri="{FF2B5EF4-FFF2-40B4-BE49-F238E27FC236}">
                <a16:creationId xmlns:a16="http://schemas.microsoft.com/office/drawing/2014/main" xmlns=""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xmlns="" id="{47F8E3EC-A041-06F1-1BE3-E65F699382E9}"/>
              </a:ext>
            </a:extLst>
          </p:cNvPr>
          <p:cNvSpPr/>
          <p:nvPr/>
        </p:nvSpPr>
        <p:spPr>
          <a:xfrm>
            <a:off x="1551396" y="249662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Ngoại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xmlns="" id="{263688BB-4507-536E-08DE-97FB4EA34AF4}"/>
              </a:ext>
            </a:extLst>
          </p:cNvPr>
          <p:cNvSpPr/>
          <p:nvPr/>
        </p:nvSpPr>
        <p:spPr>
          <a:xfrm>
            <a:off x="7530955" y="2383604"/>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xúc</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xmlns="" id="{91B1A6B7-D148-82C7-8287-D478CCEB7D39}"/>
              </a:ext>
            </a:extLst>
          </p:cNvPr>
          <p:cNvCxnSpPr>
            <a:cxnSpLocks/>
          </p:cNvCxnSpPr>
          <p:nvPr/>
        </p:nvCxnSpPr>
        <p:spPr>
          <a:xfrm>
            <a:off x="2774023" y="3195262"/>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loud 8">
            <a:extLst>
              <a:ext uri="{FF2B5EF4-FFF2-40B4-BE49-F238E27FC236}">
                <a16:creationId xmlns:a16="http://schemas.microsoft.com/office/drawing/2014/main" xmlns="" id="{39548C7C-BA40-30D6-DA33-8AFDEA9CCFA8}"/>
              </a:ext>
            </a:extLst>
          </p:cNvPr>
          <p:cNvSpPr/>
          <p:nvPr/>
        </p:nvSpPr>
        <p:spPr>
          <a:xfrm>
            <a:off x="698644" y="3678147"/>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Sắc mặt tươi tắn, bờ vai to khỏe, tràn đầy sinh lực</a:t>
            </a:r>
            <a:endParaRPr lang="en-US" sz="3200" b="1"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xmlns="" id="{D00D7261-C95C-F8EE-2C12-525E9366D417}"/>
              </a:ext>
            </a:extLst>
          </p:cNvPr>
          <p:cNvCxnSpPr>
            <a:cxnSpLocks/>
          </p:cNvCxnSpPr>
          <p:nvPr/>
        </p:nvCxnSpPr>
        <p:spPr>
          <a:xfrm>
            <a:off x="8887147" y="308224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loud 15">
            <a:extLst>
              <a:ext uri="{FF2B5EF4-FFF2-40B4-BE49-F238E27FC236}">
                <a16:creationId xmlns:a16="http://schemas.microsoft.com/office/drawing/2014/main" xmlns="" id="{749B5FBC-7184-18FA-24CE-C430F59DB97A}"/>
              </a:ext>
            </a:extLst>
          </p:cNvPr>
          <p:cNvSpPr/>
          <p:nvPr/>
        </p:nvSpPr>
        <p:spPr>
          <a:xfrm>
            <a:off x="6811768" y="3565131"/>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Cambria" panose="02040503050406030204" pitchFamily="18" charset="0"/>
                <a:ea typeface="Cambria" panose="02040503050406030204" pitchFamily="18" charset="0"/>
              </a:rPr>
              <a:t>H</a:t>
            </a:r>
            <a:r>
              <a:rPr lang="vi-VN" sz="4000" b="1" dirty="0">
                <a:latin typeface="Cambria" panose="02040503050406030204" pitchFamily="18" charset="0"/>
                <a:ea typeface="Cambria" panose="02040503050406030204" pitchFamily="18" charset="0"/>
              </a:rPr>
              <a:t>ạnh phúc, tự hào</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067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người cha rơi nước mắt khi người con trở về?</a:t>
              </a:r>
            </a:p>
          </p:txBody>
        </p:sp>
      </p:grpSp>
      <p:sp>
        <p:nvSpPr>
          <p:cNvPr id="5" name="Rounded Rectangle 4">
            <a:extLst>
              <a:ext uri="{FF2B5EF4-FFF2-40B4-BE49-F238E27FC236}">
                <a16:creationId xmlns:a16="http://schemas.microsoft.com/office/drawing/2014/main" xmlns=""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xmlns="" id="{34E9E131-301D-711F-7C6A-5B15B2724DE3}"/>
              </a:ext>
            </a:extLst>
          </p:cNvPr>
          <p:cNvSpPr txBox="1"/>
          <p:nvPr/>
        </p:nvSpPr>
        <p:spPr>
          <a:xfrm>
            <a:off x="1099335" y="2671281"/>
            <a:ext cx="9996755" cy="2992614"/>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cảm động, thấy con mình trưởng thành trong công việc.</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ân hận khi thấy mình đã sai khi trước đây đã không ủng hộ ước mơ của con, cho rằng ước mơ hão huyền</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1811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barn(inVertical)">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xmlns="" id="{F921A9EA-6111-44E1-989F-4B1CFB5A2A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5.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muốn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sp>
        <p:nvSpPr>
          <p:cNvPr id="10" name="ĐÚNG">
            <a:extLst>
              <a:ext uri="{FF2B5EF4-FFF2-40B4-BE49-F238E27FC236}">
                <a16:creationId xmlns:a16="http://schemas.microsoft.com/office/drawing/2014/main" xmlns="" id="{49B40D2B-2265-27BF-2A94-2F4B990A5130}"/>
              </a:ext>
            </a:extLst>
          </p:cNvPr>
          <p:cNvSpPr/>
          <p:nvPr/>
        </p:nvSpPr>
        <p:spPr>
          <a:xfrm>
            <a:off x="6332018" y="2640458"/>
            <a:ext cx="5493537" cy="17409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mbria" panose="02040503050406030204" pitchFamily="18" charset="0"/>
                <a:ea typeface="Cambria" panose="02040503050406030204" pitchFamily="18" charset="0"/>
              </a:rPr>
              <a:t>B. Có đam mê và lòng kiên trì thì sẽ thực hiện được ước mơ.</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SAI">
            <a:extLst>
              <a:ext uri="{FF2B5EF4-FFF2-40B4-BE49-F238E27FC236}">
                <a16:creationId xmlns:a16="http://schemas.microsoft.com/office/drawing/2014/main" xmlns="" id="{6492CCB9-2AFB-892D-5D37-FE2E5C833769}"/>
              </a:ext>
            </a:extLst>
          </p:cNvPr>
          <p:cNvSpPr/>
          <p:nvPr/>
        </p:nvSpPr>
        <p:spPr>
          <a:xfrm>
            <a:off x="381683" y="4664468"/>
            <a:ext cx="4877869" cy="16434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mbria" panose="02040503050406030204" pitchFamily="18" charset="0"/>
                <a:ea typeface="Cambria" panose="02040503050406030204" pitchFamily="18" charset="0"/>
              </a:rPr>
              <a:t>C. </a:t>
            </a:r>
            <a:r>
              <a:rPr lang="en-US" sz="3600" b="1" dirty="0" err="1">
                <a:solidFill>
                  <a:srgbClr val="002060"/>
                </a:solidFill>
                <a:latin typeface="Cambria" panose="02040503050406030204" pitchFamily="18" charset="0"/>
                <a:ea typeface="Cambria" panose="02040503050406030204" pitchFamily="18" charset="0"/>
              </a:rPr>
              <a:t>Kế</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cha </a:t>
            </a:r>
            <a:r>
              <a:rPr lang="en-US" sz="3600" b="1" dirty="0" err="1">
                <a:solidFill>
                  <a:srgbClr val="002060"/>
                </a:solidFill>
                <a:latin typeface="Cambria" panose="02040503050406030204" pitchFamily="18" charset="0"/>
                <a:ea typeface="Cambria" panose="02040503050406030204" pitchFamily="18" charset="0"/>
              </a:rPr>
              <a:t>mẹ</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tốt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đối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con </a:t>
            </a:r>
            <a:r>
              <a:rPr lang="en-US" sz="3600" b="1" dirty="0" err="1">
                <a:solidFill>
                  <a:srgbClr val="002060"/>
                </a:solidFill>
                <a:latin typeface="Cambria" panose="02040503050406030204" pitchFamily="18" charset="0"/>
                <a:ea typeface="Cambria" panose="02040503050406030204" pitchFamily="18" charset="0"/>
              </a:rPr>
              <a:t>cái</a:t>
            </a:r>
            <a:r>
              <a:rPr lang="en-US" sz="3600" b="1" dirty="0">
                <a:solidFill>
                  <a:srgbClr val="002060"/>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SAI">
            <a:extLst>
              <a:ext uri="{FF2B5EF4-FFF2-40B4-BE49-F238E27FC236}">
                <a16:creationId xmlns:a16="http://schemas.microsoft.com/office/drawing/2014/main" xmlns=""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2060"/>
                </a:solidFill>
                <a:latin typeface="Cambria" panose="02040503050406030204" pitchFamily="18" charset="0"/>
                <a:ea typeface="Cambria" panose="02040503050406030204" pitchFamily="18" charset="0"/>
              </a:rPr>
              <a:t>D. Muốn thành công phải có thật nhiều ước mơ.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Đúng">
            <a:extLst>
              <a:ext uri="{FF2B5EF4-FFF2-40B4-BE49-F238E27FC236}">
                <a16:creationId xmlns:a16="http://schemas.microsoft.com/office/drawing/2014/main" xmlns="" id="{1B173132-DE86-9512-233D-3E20F4555C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a16="http://schemas.microsoft.com/office/drawing/2014/main" xmlns="" id="{9E465E94-8DA5-067D-F35F-EE28243E31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a16="http://schemas.microsoft.com/office/drawing/2014/main" xmlns=""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a16="http://schemas.microsoft.com/office/drawing/2014/main" xmlns=""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002060"/>
                </a:solidFill>
                <a:latin typeface="Cambria" panose="02040503050406030204" pitchFamily="18" charset="0"/>
                <a:ea typeface="Cambria" panose="02040503050406030204" pitchFamily="18" charset="0"/>
              </a:rPr>
              <a:t>A. </a:t>
            </a:r>
            <a:r>
              <a:rPr lang="vi-VN" sz="3600" b="1" dirty="0">
                <a:solidFill>
                  <a:srgbClr val="002060"/>
                </a:solidFill>
                <a:latin typeface="Cambria" panose="02040503050406030204" pitchFamily="18" charset="0"/>
                <a:ea typeface="Cambria" panose="02040503050406030204" pitchFamily="18" charset="0"/>
              </a:rPr>
              <a:t>Nên biết ước mơ vừa với sức của mình.</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Sai">
            <a:extLst>
              <a:ext uri="{FF2B5EF4-FFF2-40B4-BE49-F238E27FC236}">
                <a16:creationId xmlns:a16="http://schemas.microsoft.com/office/drawing/2014/main" xmlns=""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spTree>
    <p:extLst>
      <p:ext uri="{BB962C8B-B14F-4D97-AF65-F5344CB8AC3E}">
        <p14:creationId xmlns:p14="http://schemas.microsoft.com/office/powerpoint/2010/main" val="31789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12" name="矩形 5">
            <a:extLst>
              <a:ext uri="{FF2B5EF4-FFF2-40B4-BE49-F238E27FC236}">
                <a16:creationId xmlns:a16="http://schemas.microsoft.com/office/drawing/2014/main" xmlns="" id="{7BF1F2B5-8BAE-F5A1-1D1D-13B268D6E3F8}"/>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xmlns="" id="{1B645745-DA00-FF52-F142-B3B0C0C6102F}"/>
              </a:ext>
            </a:extLst>
          </p:cNvPr>
          <p:cNvSpPr/>
          <p:nvPr/>
        </p:nvSpPr>
        <p:spPr>
          <a:xfrm>
            <a:off x="4150760" y="2262814"/>
            <a:ext cx="7261132" cy="3046988"/>
          </a:xfrm>
          <a:prstGeom prst="rect">
            <a:avLst/>
          </a:prstGeom>
        </p:spPr>
        <p:txBody>
          <a:bodyPr wrap="square">
            <a:spAutoFit/>
          </a:bodyPr>
          <a:lstStyle/>
          <a:p>
            <a:pPr lvl="0" algn="ct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đam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mê</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mãnh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liệt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với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thành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thuyền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trưởng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Nhờ</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kiên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nỗ</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được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minh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cha </a:t>
            </a:r>
            <a:r>
              <a:rPr lang="en-US" sz="3200" b="1" dirty="0" err="1">
                <a:solidFill>
                  <a:prstClr val="black"/>
                </a:solidFill>
                <a:latin typeface="Cambria" panose="02040503050406030204" pitchFamily="18" charset="0"/>
                <a:ea typeface="Cambria" panose="02040503050406030204" pitchFamily="18" charset="0"/>
              </a:rPr>
              <a:t>mình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thấy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phải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huyền</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xmlns="" id="{6B0B67DD-4929-2F19-6D4E-9AD8F7AC1EBC}"/>
              </a:ext>
            </a:extLst>
          </p:cNvPr>
          <p:cNvPicPr>
            <a:picLocks noChangeAspect="1"/>
          </p:cNvPicPr>
          <p:nvPr/>
        </p:nvPicPr>
        <p:blipFill>
          <a:blip r:embed="rId5"/>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FB0996F-414B-5E01-968E-BEF3C6BDC3ED}"/>
              </a:ext>
            </a:extLst>
          </p:cNvPr>
          <p:cNvPicPr>
            <a:picLocks noChangeAspect="1"/>
          </p:cNvPicPr>
          <p:nvPr/>
        </p:nvPicPr>
        <p:blipFill>
          <a:blip r:embed="rId2"/>
          <a:stretch>
            <a:fillRect/>
          </a:stretch>
        </p:blipFill>
        <p:spPr>
          <a:xfrm>
            <a:off x="2052532" y="1420612"/>
            <a:ext cx="8004742" cy="2249619"/>
          </a:xfrm>
          <a:prstGeom prst="rect">
            <a:avLst/>
          </a:prstGeom>
        </p:spPr>
      </p:pic>
    </p:spTree>
    <p:extLst>
      <p:ext uri="{BB962C8B-B14F-4D97-AF65-F5344CB8AC3E}">
        <p14:creationId xmlns:p14="http://schemas.microsoft.com/office/powerpoint/2010/main" val="49145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8A74EA6E-7705-426D-80DE-7634C46ED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271697"/>
            <a:ext cx="11684000" cy="6275626"/>
          </a:xfrm>
          <a:prstGeom prst="rect">
            <a:avLst/>
          </a:prstGeom>
        </p:spPr>
      </p:pic>
      <p:sp>
        <p:nvSpPr>
          <p:cNvPr id="6" name="Rectangle 5"/>
          <p:cNvSpPr/>
          <p:nvPr/>
        </p:nvSpPr>
        <p:spPr>
          <a:xfrm>
            <a:off x="1024481" y="1504588"/>
            <a:ext cx="10123714" cy="3170099"/>
          </a:xfrm>
          <a:prstGeom prst="rect">
            <a:avLst/>
          </a:prstGeom>
        </p:spPr>
        <p:txBody>
          <a:bodyPr wrap="square">
            <a:spAutoFit/>
          </a:bodyPr>
          <a:lstStyle/>
          <a:p>
            <a:pPr lvl="0" algn="just"/>
            <a:r>
              <a:rPr lang="vi-VN" sz="2500" b="1" dirty="0">
                <a:solidFill>
                  <a:srgbClr val="5B9BD5">
                    <a:lumMod val="50000"/>
                  </a:srgbClr>
                </a:solidFill>
                <a:latin typeface="Cambria" panose="02040503050406030204" pitchFamily="18" charset="0"/>
                <a:ea typeface="Cambria" panose="02040503050406030204" pitchFamily="18" charset="0"/>
              </a:rPr>
              <a:t>- Đọc đúng từ ngữ, câu, đoạn và toàn bộ câu chuyện Con trai người làm vườn. </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Biết đọc diễn cảm các đoạn hội thoại phù hợp với tâm lí,cảm xúc của nhân vật</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Nhận biết được sự việc xảy ra trong câu chuyện. Hiểu suy nghĩ cảm xúc của nhân vật dựa vào hành động, việc làm và lời nói của nhân vật</a:t>
            </a:r>
          </a:p>
          <a:p>
            <a:pPr lvl="0" algn="just"/>
            <a:r>
              <a:rPr lang="vi-VN" sz="2500" b="1" dirty="0">
                <a:solidFill>
                  <a:srgbClr val="5B9BD5">
                    <a:lumMod val="50000"/>
                  </a:srgbClr>
                </a:solidFill>
                <a:latin typeface="Cambria" panose="02040503050406030204" pitchFamily="18" charset="0"/>
                <a:ea typeface="Cambria" panose="02040503050406030204" pitchFamily="18" charset="0"/>
              </a:rPr>
              <a:t>- Hiểu điều tác giả muốn nói qua câu truyện</a:t>
            </a:r>
            <a:r>
              <a:rPr lang="vi-VN" sz="2500" b="1" i="1" dirty="0">
                <a:solidFill>
                  <a:srgbClr val="5B9BD5">
                    <a:lumMod val="50000"/>
                  </a:srgbClr>
                </a:solidFill>
                <a:latin typeface="Cambria" panose="02040503050406030204" pitchFamily="18" charset="0"/>
                <a:ea typeface="Cambria" panose="02040503050406030204" pitchFamily="18" charset="0"/>
              </a:rPr>
              <a:t>: Cứ quyết tâm, kiên trì và cố gắng, chúng ta sẽ thực hiện được ước mơ của mình.</a:t>
            </a:r>
          </a:p>
        </p:txBody>
      </p:sp>
      <p:pic>
        <p:nvPicPr>
          <p:cNvPr id="7" name="Picture 6">
            <a:extLst>
              <a:ext uri="{FF2B5EF4-FFF2-40B4-BE49-F238E27FC236}">
                <a16:creationId xmlns:a16="http://schemas.microsoft.com/office/drawing/2014/main" xmlns="" id="{AEFCE47F-F65D-8A69-204A-48A404E1DC54}"/>
              </a:ext>
            </a:extLst>
          </p:cNvPr>
          <p:cNvPicPr>
            <a:picLocks noChangeAspect="1"/>
          </p:cNvPicPr>
          <p:nvPr/>
        </p:nvPicPr>
        <p:blipFill>
          <a:blip r:embed="rId3"/>
          <a:stretch>
            <a:fillRect/>
          </a:stretch>
        </p:blipFill>
        <p:spPr>
          <a:xfrm>
            <a:off x="2267589" y="0"/>
            <a:ext cx="6773243" cy="1261981"/>
          </a:xfrm>
          <a:prstGeom prst="rect">
            <a:avLst/>
          </a:prstGeom>
        </p:spPr>
      </p:pic>
    </p:spTree>
    <p:extLst>
      <p:ext uri="{BB962C8B-B14F-4D97-AF65-F5344CB8AC3E}">
        <p14:creationId xmlns:p14="http://schemas.microsoft.com/office/powerpoint/2010/main" val="214106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xmlns=""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xmlns="" id="{99A90912-0D19-6EB3-78F9-853721D4839E}"/>
              </a:ext>
            </a:extLst>
          </p:cNvPr>
          <p:cNvSpPr txBox="1"/>
          <p:nvPr/>
        </p:nvSpPr>
        <p:spPr>
          <a:xfrm>
            <a:off x="1130157" y="318499"/>
            <a:ext cx="10387173" cy="1200329"/>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Tìm các danh từ chỉ người làm việc trên biển trong đoạn dưới đây:</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C4AB5CDF-5AB2-2D49-83F9-D42BD7EFE7C0}"/>
              </a:ext>
            </a:extLst>
          </p:cNvPr>
          <p:cNvSpPr txBox="1"/>
          <p:nvPr/>
        </p:nvSpPr>
        <p:spPr>
          <a:xfrm>
            <a:off x="513708" y="1654139"/>
            <a:ext cx="11589249" cy="2062103"/>
          </a:xfrm>
          <a:prstGeom prst="rect">
            <a:avLst/>
          </a:prstGeom>
          <a:noFill/>
        </p:spPr>
        <p:txBody>
          <a:bodyPr wrap="square" rtlCol="0">
            <a:spAutoFit/>
          </a:bodyPr>
          <a:lstStyle/>
          <a:p>
            <a:pPr algn="just"/>
            <a:r>
              <a:rPr lang="vi-VN" sz="3200" b="0" i="0" dirty="0">
                <a:solidFill>
                  <a:srgbClr val="C00000"/>
                </a:solidFill>
                <a:effectLst/>
                <a:latin typeface="Cambria" panose="02040503050406030204" pitchFamily="18" charset="0"/>
                <a:ea typeface="Cambria" panose="02040503050406030204" pitchFamily="18" charset="0"/>
              </a:rPr>
              <a:t>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a:t>
            </a:r>
            <a:endParaRPr lang="en-US" sz="3200" dirty="0">
              <a:solidFill>
                <a:srgbClr val="C00000"/>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xmlns="" id="{09516D10-64F4-EFBC-52DD-626B57E319CB}"/>
              </a:ext>
            </a:extLst>
          </p:cNvPr>
          <p:cNvGrpSpPr/>
          <p:nvPr/>
        </p:nvGrpSpPr>
        <p:grpSpPr>
          <a:xfrm>
            <a:off x="480918" y="4297075"/>
            <a:ext cx="4471226" cy="1846872"/>
            <a:chOff x="15299923" y="3008709"/>
            <a:chExt cx="4471226" cy="1195723"/>
          </a:xfrm>
        </p:grpSpPr>
        <p:pic>
          <p:nvPicPr>
            <p:cNvPr id="6" name="图片 5" descr="f942c5803785d49a0cdf446b75c7280d">
              <a:extLst>
                <a:ext uri="{FF2B5EF4-FFF2-40B4-BE49-F238E27FC236}">
                  <a16:creationId xmlns:a16="http://schemas.microsoft.com/office/drawing/2014/main" xmlns="" id="{4A61BD24-A277-9526-5596-8FE306658B53}"/>
                </a:ext>
              </a:extLst>
            </p:cNvPr>
            <p:cNvPicPr>
              <a:picLocks noChangeAspect="1"/>
            </p:cNvPicPr>
            <p:nvPr/>
          </p:nvPicPr>
          <p:blipFill>
            <a:blip r:embed="rId3"/>
            <a:stretch>
              <a:fillRect/>
            </a:stretch>
          </p:blipFill>
          <p:spPr>
            <a:xfrm>
              <a:off x="15299923" y="3008709"/>
              <a:ext cx="4471226" cy="1019542"/>
            </a:xfrm>
            <a:prstGeom prst="rect">
              <a:avLst/>
            </a:prstGeom>
          </p:spPr>
        </p:pic>
        <p:sp>
          <p:nvSpPr>
            <p:cNvPr id="7" name="Text Box 16">
              <a:extLst>
                <a:ext uri="{FF2B5EF4-FFF2-40B4-BE49-F238E27FC236}">
                  <a16:creationId xmlns:a16="http://schemas.microsoft.com/office/drawing/2014/main" xmlns="" id="{4E1B526B-100A-E0FB-C169-CFD1193F93C3}"/>
                </a:ext>
              </a:extLst>
            </p:cNvPr>
            <p:cNvSpPr txBox="1">
              <a:spLocks noChangeArrowheads="1"/>
            </p:cNvSpPr>
            <p:nvPr/>
          </p:nvSpPr>
          <p:spPr bwMode="auto">
            <a:xfrm>
              <a:off x="15422977" y="3127214"/>
              <a:ext cx="42190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từ</a:t>
              </a: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ỉ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người</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việc</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trên</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biển</a:t>
              </a:r>
              <a:endParaRPr kumimoji="0" lang="zh-CN" altLang="en-US"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cxnSp>
        <p:nvCxnSpPr>
          <p:cNvPr id="9" name="Straight Connector 8">
            <a:extLst>
              <a:ext uri="{FF2B5EF4-FFF2-40B4-BE49-F238E27FC236}">
                <a16:creationId xmlns:a16="http://schemas.microsoft.com/office/drawing/2014/main" xmlns="" id="{2146A6DF-C32F-8420-0B15-6B805B6509B6}"/>
              </a:ext>
            </a:extLst>
          </p:cNvPr>
          <p:cNvCxnSpPr/>
          <p:nvPr/>
        </p:nvCxnSpPr>
        <p:spPr>
          <a:xfrm>
            <a:off x="4623371" y="2126751"/>
            <a:ext cx="1335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ounded Rectangle 4">
            <a:extLst>
              <a:ext uri="{FF2B5EF4-FFF2-40B4-BE49-F238E27FC236}">
                <a16:creationId xmlns:a16="http://schemas.microsoft.com/office/drawing/2014/main" xmlns="" id="{A3CEACE4-C340-2289-F5E5-25620DBED00F}"/>
              </a:ext>
            </a:extLst>
          </p:cNvPr>
          <p:cNvSpPr/>
          <p:nvPr/>
        </p:nvSpPr>
        <p:spPr>
          <a:xfrm>
            <a:off x="5348469" y="3945600"/>
            <a:ext cx="2131118"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thủy</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thủ</a:t>
            </a:r>
            <a:endParaRPr lang="x-none" sz="8800" dirty="0">
              <a:solidFill>
                <a:sysClr val="windowText" lastClr="000000"/>
              </a:solidFill>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xmlns="" id="{CE9C77A8-3EF1-5A53-91EB-DE943189F882}"/>
              </a:ext>
            </a:extLst>
          </p:cNvPr>
          <p:cNvCxnSpPr>
            <a:cxnSpLocks/>
          </p:cNvCxnSpPr>
          <p:nvPr/>
        </p:nvCxnSpPr>
        <p:spPr>
          <a:xfrm>
            <a:off x="647272" y="3133619"/>
            <a:ext cx="268155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4">
            <a:extLst>
              <a:ext uri="{FF2B5EF4-FFF2-40B4-BE49-F238E27FC236}">
                <a16:creationId xmlns:a16="http://schemas.microsoft.com/office/drawing/2014/main" xmlns="" id="{2E1C372D-E58C-FCD3-50C6-CC587B79255C}"/>
              </a:ext>
            </a:extLst>
          </p:cNvPr>
          <p:cNvSpPr/>
          <p:nvPr/>
        </p:nvSpPr>
        <p:spPr>
          <a:xfrm>
            <a:off x="8204684" y="3976422"/>
            <a:ext cx="3528404"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trưởng</a:t>
            </a:r>
            <a:endParaRPr lang="x-none" sz="8800" dirty="0">
              <a:solidFill>
                <a:sysClr val="windowText" lastClr="00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xmlns="" id="{5394E16F-BC63-3220-735D-AE6F2A235AA9}"/>
              </a:ext>
            </a:extLst>
          </p:cNvPr>
          <p:cNvCxnSpPr>
            <a:cxnSpLocks/>
          </p:cNvCxnSpPr>
          <p:nvPr/>
        </p:nvCxnSpPr>
        <p:spPr>
          <a:xfrm>
            <a:off x="3565133" y="3164442"/>
            <a:ext cx="196236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ounded Rectangle 4">
            <a:extLst>
              <a:ext uri="{FF2B5EF4-FFF2-40B4-BE49-F238E27FC236}">
                <a16:creationId xmlns:a16="http://schemas.microsoft.com/office/drawing/2014/main" xmlns="" id="{865E5CA1-7609-7E08-9119-2AAEC446B15E}"/>
              </a:ext>
            </a:extLst>
          </p:cNvPr>
          <p:cNvSpPr/>
          <p:nvPr/>
        </p:nvSpPr>
        <p:spPr>
          <a:xfrm>
            <a:off x="6729572" y="5199047"/>
            <a:ext cx="2907587"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phó</a:t>
            </a:r>
            <a:endParaRPr lang="x-none" sz="88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65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p:tgtEl>
                                          <p:spTgt spid="14"/>
                                        </p:tgtEl>
                                        <p:attrNameLst>
                                          <p:attrName>ppt_y</p:attrName>
                                        </p:attrNameLst>
                                      </p:cBhvr>
                                      <p:tavLst>
                                        <p:tav tm="0">
                                          <p:val>
                                            <p:strVal val="#ppt_y+#ppt_h*1.125000"/>
                                          </p:val>
                                        </p:tav>
                                        <p:tav tm="100000">
                                          <p:val>
                                            <p:strVal val="#ppt_y"/>
                                          </p:val>
                                        </p:tav>
                                      </p:tavLst>
                                    </p:anim>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up)">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xmlns=""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xmlns="" id="{99A90912-0D19-6EB3-78F9-853721D4839E}"/>
              </a:ext>
            </a:extLst>
          </p:cNvPr>
          <p:cNvSpPr txBox="1"/>
          <p:nvPr/>
        </p:nvSpPr>
        <p:spPr>
          <a:xfrm>
            <a:off x="1130157" y="318499"/>
            <a:ext cx="1038717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người con trai, kể cho người bố nghe về hành trình trên biển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7">
            <a:extLst>
              <a:ext uri="{FF2B5EF4-FFF2-40B4-BE49-F238E27FC236}">
                <a16:creationId xmlns:a16="http://schemas.microsoft.com/office/drawing/2014/main" xmlns="" id="{53C1135E-0715-9EFC-0555-F0579DE9F9EA}"/>
              </a:ext>
            </a:extLst>
          </p:cNvPr>
          <p:cNvSpPr/>
          <p:nvPr/>
        </p:nvSpPr>
        <p:spPr>
          <a:xfrm>
            <a:off x="1836698" y="1966216"/>
            <a:ext cx="9563457" cy="1270144"/>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xmlns="" id="{351CE722-097E-8305-5567-50A98B4D5176}"/>
              </a:ext>
            </a:extLst>
          </p:cNvPr>
          <p:cNvSpPr txBox="1"/>
          <p:nvPr/>
        </p:nvSpPr>
        <p:spPr>
          <a:xfrm>
            <a:off x="1680825" y="2006201"/>
            <a:ext cx="9610474" cy="1138773"/>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L</a:t>
            </a:r>
            <a:r>
              <a:rPr lang="vi-VN" sz="3400" b="1" dirty="0">
                <a:solidFill>
                  <a:srgbClr val="0070C0"/>
                </a:solidFill>
                <a:latin typeface="Cambria" panose="02040503050406030204" pitchFamily="18" charset="0"/>
                <a:ea typeface="Cambria" panose="02040503050406030204" pitchFamily="18" charset="0"/>
              </a:rPr>
              <a:t>ưu ý</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sử dụng các từ ngữ xưng hô, các từ ngữ thể hiện sự kính trọng với bố</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xmlns="" id="{C45E3704-6EB0-03A2-29BE-C82AC621D4F7}"/>
              </a:ext>
            </a:extLst>
          </p:cNvPr>
          <p:cNvSpPr/>
          <p:nvPr/>
        </p:nvSpPr>
        <p:spPr>
          <a:xfrm>
            <a:off x="1767155" y="3723096"/>
            <a:ext cx="9787113" cy="2307833"/>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13" name="TextBox 12">
            <a:extLst>
              <a:ext uri="{FF2B5EF4-FFF2-40B4-BE49-F238E27FC236}">
                <a16:creationId xmlns:a16="http://schemas.microsoft.com/office/drawing/2014/main" xmlns="" id="{9FB6802B-8FF7-AB8F-C7AD-7F7F0B71358B}"/>
              </a:ext>
            </a:extLst>
          </p:cNvPr>
          <p:cNvSpPr txBox="1"/>
          <p:nvPr/>
        </p:nvSpPr>
        <p:spPr>
          <a:xfrm>
            <a:off x="1834938" y="3763082"/>
            <a:ext cx="9610474" cy="2185214"/>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T</a:t>
            </a:r>
            <a:r>
              <a:rPr lang="vi-VN" sz="3400" b="1" dirty="0">
                <a:solidFill>
                  <a:srgbClr val="0070C0"/>
                </a:solidFill>
                <a:latin typeface="Cambria" panose="02040503050406030204" pitchFamily="18" charset="0"/>
                <a:ea typeface="Cambria" panose="02040503050406030204" pitchFamily="18" charset="0"/>
              </a:rPr>
              <a:t>ưởng tượng thêm các chi tiết để bài nói thêm sinh động, ấn tượng</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(chi tiết tả cảnh biển, tả con tầu,  chi tiết khi chiến đấu với hải tặc,…)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2509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1"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7" name="Picture 6">
            <a:extLst>
              <a:ext uri="{FF2B5EF4-FFF2-40B4-BE49-F238E27FC236}">
                <a16:creationId xmlns:a16="http://schemas.microsoft.com/office/drawing/2014/main" xmlns="" id="{FF7B7775-0141-527D-10F9-7ECC26707CDA}"/>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44045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xmlns="" id="{F4386D64-0812-3284-D796-DF5C72ECADCD}"/>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xmlns="" id="{534934D8-384E-D0DB-EFD9-EDA19C0FC7EE}"/>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4" name="TextBox 3">
            <a:extLst>
              <a:ext uri="{FF2B5EF4-FFF2-40B4-BE49-F238E27FC236}">
                <a16:creationId xmlns:a16="http://schemas.microsoft.com/office/drawing/2014/main" xmlns="" id="{B80FD33C-4DE9-5AD3-F8BB-955CB56D26F5}"/>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như: </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Vô cùng, giảng giải, khát khao,</a:t>
            </a:r>
            <a:r>
              <a:rPr lang="en-US" sz="4800" i="1"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mãnh liệt, giữ nguyên, …</a:t>
            </a:r>
          </a:p>
        </p:txBody>
      </p:sp>
    </p:spTree>
    <p:extLst>
      <p:ext uri="{BB962C8B-B14F-4D97-AF65-F5344CB8AC3E}">
        <p14:creationId xmlns:p14="http://schemas.microsoft.com/office/powerpoint/2010/main" val="118722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xmlns="" id="{CEA2E356-1EC0-B427-BFE8-500D91429716}"/>
              </a:ext>
            </a:extLst>
          </p:cNvPr>
          <p:cNvPicPr>
            <a:picLocks noChangeAspect="1"/>
          </p:cNvPicPr>
          <p:nvPr/>
        </p:nvPicPr>
        <p:blipFill>
          <a:blip r:embed="rId4"/>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xmlns="" id="{1C89E354-BB64-81A2-A135-AB096AE72931}"/>
              </a:ext>
            </a:extLst>
          </p:cNvPr>
          <p:cNvPicPr>
            <a:picLocks noChangeAspect="1"/>
          </p:cNvPicPr>
          <p:nvPr/>
        </p:nvPicPr>
        <p:blipFill>
          <a:blip r:embed="rId5"/>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5122" name="TextBox1" r:id="rId2" imgW="5283360" imgH="1047600"/>
        </mc:Choice>
        <mc:Fallback>
          <p:control name="TextBox1" r:id="rId2" imgW="5283360" imgH="104760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244850" y="1878013"/>
                  <a:ext cx="5283200" cy="10493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xmlns=""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xmlns=""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xmlns=""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xmlns=""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xmlns=""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xmlns=""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3" name="Picture 2">
            <a:extLst>
              <a:ext uri="{FF2B5EF4-FFF2-40B4-BE49-F238E27FC236}">
                <a16:creationId xmlns:a16="http://schemas.microsoft.com/office/drawing/2014/main" xmlns="" id="{6F8C25C3-A0F5-AA8F-4EEB-696AD16C66B4}"/>
              </a:ext>
            </a:extLst>
          </p:cNvPr>
          <p:cNvPicPr>
            <a:picLocks noChangeAspect="1"/>
          </p:cNvPicPr>
          <p:nvPr/>
        </p:nvPicPr>
        <p:blipFill>
          <a:blip r:embed="rId4"/>
          <a:stretch>
            <a:fillRect/>
          </a:stretch>
        </p:blipFill>
        <p:spPr>
          <a:xfrm>
            <a:off x="1756904" y="-256854"/>
            <a:ext cx="9181372" cy="4706520"/>
          </a:xfrm>
          <a:prstGeom prst="rect">
            <a:avLst/>
          </a:prstGeom>
        </p:spPr>
      </p:pic>
    </p:spTree>
    <p:extLst>
      <p:ext uri="{BB962C8B-B14F-4D97-AF65-F5344CB8AC3E}">
        <p14:creationId xmlns:p14="http://schemas.microsoft.com/office/powerpoint/2010/main" val="18020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xmlns="" id="{B9FDBB50-F6DB-0D90-6E72-F6D89BCC44FE}"/>
              </a:ext>
            </a:extLst>
          </p:cNvPr>
          <p:cNvPicPr>
            <a:picLocks noChangeAspect="1"/>
          </p:cNvPicPr>
          <p:nvPr/>
        </p:nvPicPr>
        <p:blipFill>
          <a:blip r:embed="rId4"/>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27573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xmlns=""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17" name="图片 38">
            <a:extLst>
              <a:ext uri="{FF2B5EF4-FFF2-40B4-BE49-F238E27FC236}">
                <a16:creationId xmlns:a16="http://schemas.microsoft.com/office/drawing/2014/main" xmlns="" id="{E0F21CFA-4409-BB48-564F-E35F7AF0734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3450" y="0"/>
            <a:ext cx="9934575" cy="1376162"/>
          </a:xfrm>
          <a:prstGeom prst="rect">
            <a:avLst/>
          </a:prstGeom>
        </p:spPr>
      </p:pic>
      <p:sp>
        <p:nvSpPr>
          <p:cNvPr id="18" name="Google Shape;1483;p40">
            <a:extLst>
              <a:ext uri="{FF2B5EF4-FFF2-40B4-BE49-F238E27FC236}">
                <a16:creationId xmlns:a16="http://schemas.microsoft.com/office/drawing/2014/main" xmlns="" id="{33CC0202-4907-B00B-796C-0E5507098D80}"/>
              </a:ext>
            </a:extLst>
          </p:cNvPr>
          <p:cNvSpPr txBox="1">
            <a:spLocks/>
          </p:cNvSpPr>
          <p:nvPr/>
        </p:nvSpPr>
        <p:spPr>
          <a:xfrm>
            <a:off x="1847851" y="118839"/>
            <a:ext cx="8410574"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sz="3200" b="1" dirty="0" err="1">
                <a:solidFill>
                  <a:srgbClr val="002060"/>
                </a:solidFill>
                <a:latin typeface="Cambria" panose="02040503050406030204" pitchFamily="18" charset="0"/>
                <a:ea typeface="Cambria" panose="02040503050406030204" pitchFamily="18" charset="0"/>
              </a:rPr>
              <a:t>Trao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việc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thủy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thủ</a:t>
            </a:r>
            <a:r>
              <a:rPr lang="en-US" sz="3200" b="1" dirty="0">
                <a:solidFill>
                  <a:srgbClr val="002060"/>
                </a:solidFill>
                <a:latin typeface="Cambria" panose="02040503050406030204" pitchFamily="18" charset="0"/>
                <a:ea typeface="Cambria" panose="02040503050406030204" pitchFamily="18" charset="0"/>
              </a:rPr>
              <a:t>.</a:t>
            </a:r>
            <a:endParaRPr kumimoji="0" lang="en-US" sz="8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9" name="Picture 18" descr="Chùm ảnh: Bạn từng nghĩ công việc của mình vất vả? Nghĩ lại đi, họ còn phải mạo hiểm mạng sống cơ! - Ảnh 5.">
            <a:extLst>
              <a:ext uri="{FF2B5EF4-FFF2-40B4-BE49-F238E27FC236}">
                <a16:creationId xmlns:a16="http://schemas.microsoft.com/office/drawing/2014/main" xmlns="" id="{C1C790B3-03AB-2C41-FA80-EF9406DC23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62" y="1592897"/>
            <a:ext cx="3894138" cy="3020639"/>
          </a:xfrm>
          <a:prstGeom prst="rect">
            <a:avLst/>
          </a:prstGeom>
          <a:noFill/>
          <a:ln>
            <a:noFill/>
          </a:ln>
        </p:spPr>
      </p:pic>
      <p:pic>
        <p:nvPicPr>
          <p:cNvPr id="20" name="Picture 19">
            <a:extLst>
              <a:ext uri="{FF2B5EF4-FFF2-40B4-BE49-F238E27FC236}">
                <a16:creationId xmlns:a16="http://schemas.microsoft.com/office/drawing/2014/main" xmlns="" id="{465F306E-43AD-49B4-BC54-BB202165508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2307" y="1611947"/>
            <a:ext cx="3638532" cy="2950528"/>
          </a:xfrm>
          <a:prstGeom prst="rect">
            <a:avLst/>
          </a:prstGeom>
          <a:noFill/>
        </p:spPr>
      </p:pic>
      <p:pic>
        <p:nvPicPr>
          <p:cNvPr id="21" name="Picture 20" descr="Thầy giáo - thủy thủ chinh phục đại dương">
            <a:extLst>
              <a:ext uri="{FF2B5EF4-FFF2-40B4-BE49-F238E27FC236}">
                <a16:creationId xmlns:a16="http://schemas.microsoft.com/office/drawing/2014/main" xmlns="" id="{2F9CBDC4-9086-C843-FE27-F6899107278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7225" y="1619250"/>
            <a:ext cx="3762375" cy="2914650"/>
          </a:xfrm>
          <a:prstGeom prst="rect">
            <a:avLst/>
          </a:prstGeom>
          <a:noFill/>
          <a:ln>
            <a:noFill/>
          </a:ln>
        </p:spPr>
      </p:pic>
    </p:spTree>
    <p:extLst>
      <p:ext uri="{BB962C8B-B14F-4D97-AF65-F5344CB8AC3E}">
        <p14:creationId xmlns:p14="http://schemas.microsoft.com/office/powerpoint/2010/main" val="30616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ng Việc Thủy Thủ Boong">
            <a:hlinkClick r:id="" action="ppaction://media"/>
            <a:extLst>
              <a:ext uri="{FF2B5EF4-FFF2-40B4-BE49-F238E27FC236}">
                <a16:creationId xmlns:a16="http://schemas.microsoft.com/office/drawing/2014/main" xmlns="" id="{69C82D1E-40F2-8968-BAF3-1FE0968477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4831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xmlns=""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xmlns="" id="{3F194D46-0A01-4EE3-9F88-103A779029A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917676" y="1320020"/>
            <a:ext cx="8373204" cy="4337829"/>
          </a:xfrm>
          <a:prstGeom prst="rect">
            <a:avLst/>
          </a:prstGeom>
        </p:spPr>
      </p:pic>
      <p:pic>
        <p:nvPicPr>
          <p:cNvPr id="7" name="图片 38">
            <a:extLst>
              <a:ext uri="{FF2B5EF4-FFF2-40B4-BE49-F238E27FC236}">
                <a16:creationId xmlns:a16="http://schemas.microsoft.com/office/drawing/2014/main" xmlns="" id="{F4F9B61D-8176-405B-AE61-8BBE12A6AE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3450" y="0"/>
            <a:ext cx="9934575" cy="1376162"/>
          </a:xfrm>
          <a:prstGeom prst="rect">
            <a:avLst/>
          </a:prstGeom>
        </p:spPr>
      </p:pic>
      <p:sp>
        <p:nvSpPr>
          <p:cNvPr id="8" name="Google Shape;1483;p40">
            <a:extLst>
              <a:ext uri="{FF2B5EF4-FFF2-40B4-BE49-F238E27FC236}">
                <a16:creationId xmlns:a16="http://schemas.microsoft.com/office/drawing/2014/main" xmlns="" id="{8681B3B1-930F-8176-24F7-F21B8FD31C39}"/>
              </a:ext>
            </a:extLst>
          </p:cNvPr>
          <p:cNvSpPr txBox="1">
            <a:spLocks/>
          </p:cNvSpPr>
          <p:nvPr/>
        </p:nvSpPr>
        <p:spPr>
          <a:xfrm>
            <a:off x="1590675" y="271239"/>
            <a:ext cx="8724900"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a:r>
              <a:rPr lang="en-US" sz="3200" b="1" kern="0" dirty="0">
                <a:solidFill>
                  <a:srgbClr val="002060"/>
                </a:solidFill>
                <a:latin typeface="Cambria" panose="02040503050406030204" pitchFamily="18" charset="0"/>
                <a:ea typeface="Cambria" panose="02040503050406030204" pitchFamily="18" charset="0"/>
              </a:rPr>
              <a:t>N</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êu nội dung quan sát được trong bức tranh.</a:t>
            </a:r>
            <a:endParaRPr kumimoji="0" lang="en-US" sz="8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7943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pic>
        <p:nvPicPr>
          <p:cNvPr id="6" name="Picture 5">
            <a:extLst>
              <a:ext uri="{FF2B5EF4-FFF2-40B4-BE49-F238E27FC236}">
                <a16:creationId xmlns:a16="http://schemas.microsoft.com/office/drawing/2014/main" xmlns="" id="{C20F3CDE-4AEE-DF11-080C-CDAC87285514}"/>
              </a:ext>
            </a:extLst>
          </p:cNvPr>
          <p:cNvPicPr>
            <a:picLocks noChangeAspect="1"/>
          </p:cNvPicPr>
          <p:nvPr/>
        </p:nvPicPr>
        <p:blipFill>
          <a:blip r:embed="rId4"/>
          <a:stretch>
            <a:fillRect/>
          </a:stretch>
        </p:blipFill>
        <p:spPr>
          <a:xfrm>
            <a:off x="333820" y="1204856"/>
            <a:ext cx="8401016" cy="2249619"/>
          </a:xfrm>
          <a:prstGeom prst="rect">
            <a:avLst/>
          </a:prstGeom>
        </p:spPr>
      </p:pic>
    </p:spTree>
    <p:extLst>
      <p:ext uri="{BB962C8B-B14F-4D97-AF65-F5344CB8AC3E}">
        <p14:creationId xmlns:p14="http://schemas.microsoft.com/office/powerpoint/2010/main" val="30453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xmlns=""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grpSp>
        <p:nvGrpSpPr>
          <p:cNvPr id="3" name="Group 2">
            <a:extLst>
              <a:ext uri="{FF2B5EF4-FFF2-40B4-BE49-F238E27FC236}">
                <a16:creationId xmlns:a16="http://schemas.microsoft.com/office/drawing/2014/main" xmlns="" id="{306B0F91-40F1-1A94-6483-7E6F16BD80AC}"/>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xmlns="" id="{39D7F698-ECD8-59C1-2C8D-01AFF84C29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xmlns="" id="{1043975F-DEFD-0D24-7C3C-3D881F9760D1}"/>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xmlns="" id="{6FEBF999-CC3C-0880-426E-3C74954C6CA5}"/>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xmlns="" id="{383B1C07-2500-3652-505A-452F7F0603A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8" name="Picture 7">
              <a:extLst>
                <a:ext uri="{FF2B5EF4-FFF2-40B4-BE49-F238E27FC236}">
                  <a16:creationId xmlns:a16="http://schemas.microsoft.com/office/drawing/2014/main" xmlns="" id="{573F8BD9-C798-20CC-423F-9DE1C06061EB}"/>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xmlns="" id="{DC10D533-C3D1-BBA4-7E04-BC1510E7F5C2}"/>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xmlns="" id="{13CE1140-F939-C9E5-9A2C-EC1C8270863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1" name="Picture 10">
              <a:extLst>
                <a:ext uri="{FF2B5EF4-FFF2-40B4-BE49-F238E27FC236}">
                  <a16:creationId xmlns:a16="http://schemas.microsoft.com/office/drawing/2014/main" xmlns="" id="{05465EEB-5CF7-A19E-2702-24D1465F97BA}"/>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xmlns="" id="{C635AFD4-8C87-32F7-517B-36B482F04DB2}"/>
              </a:ext>
            </a:extLst>
          </p:cNvPr>
          <p:cNvPicPr>
            <a:picLocks noChangeAspect="1"/>
          </p:cNvPicPr>
          <p:nvPr/>
        </p:nvPicPr>
        <p:blipFill>
          <a:blip r:embed="rId6"/>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xmlns="" id="{A0C4C120-E8D0-1150-D039-9A6A22E60423}"/>
              </a:ext>
            </a:extLst>
          </p:cNvPr>
          <p:cNvPicPr>
            <a:picLocks noChangeAspect="1"/>
          </p:cNvPicPr>
          <p:nvPr/>
        </p:nvPicPr>
        <p:blipFill>
          <a:blip r:embed="rId7"/>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416534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2182</Words>
  <Application>Microsoft Office PowerPoint</Application>
  <PresentationFormat>Custom</PresentationFormat>
  <Paragraphs>142</Paragraphs>
  <Slides>37</Slides>
  <Notes>18</Notes>
  <HiddenSlides>0</HiddenSlides>
  <MMClips>2</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2023-10-09T10:55:10Z</dcterms:created>
  <dcterms:modified xsi:type="dcterms:W3CDTF">2023-12-15T03:09:18Z</dcterms:modified>
</cp:coreProperties>
</file>